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7"/>
  </p:notesMasterIdLst>
  <p:handoutMasterIdLst>
    <p:handoutMasterId r:id="rId48"/>
  </p:handoutMasterIdLst>
  <p:sldIdLst>
    <p:sldId id="258" r:id="rId2"/>
    <p:sldId id="311" r:id="rId3"/>
    <p:sldId id="256" r:id="rId4"/>
    <p:sldId id="342" r:id="rId5"/>
    <p:sldId id="341" r:id="rId6"/>
    <p:sldId id="343" r:id="rId7"/>
    <p:sldId id="345" r:id="rId8"/>
    <p:sldId id="349" r:id="rId9"/>
    <p:sldId id="313" r:id="rId10"/>
    <p:sldId id="344" r:id="rId11"/>
    <p:sldId id="355" r:id="rId12"/>
    <p:sldId id="356" r:id="rId13"/>
    <p:sldId id="350" r:id="rId14"/>
    <p:sldId id="351" r:id="rId15"/>
    <p:sldId id="314" r:id="rId16"/>
    <p:sldId id="359" r:id="rId17"/>
    <p:sldId id="316" r:id="rId18"/>
    <p:sldId id="357" r:id="rId19"/>
    <p:sldId id="315" r:id="rId20"/>
    <p:sldId id="317" r:id="rId21"/>
    <p:sldId id="358" r:id="rId22"/>
    <p:sldId id="348" r:id="rId23"/>
    <p:sldId id="318" r:id="rId24"/>
    <p:sldId id="327" r:id="rId25"/>
    <p:sldId id="346" r:id="rId26"/>
    <p:sldId id="326" r:id="rId27"/>
    <p:sldId id="303" r:id="rId28"/>
    <p:sldId id="319" r:id="rId29"/>
    <p:sldId id="320" r:id="rId30"/>
    <p:sldId id="275" r:id="rId31"/>
    <p:sldId id="330" r:id="rId32"/>
    <p:sldId id="274" r:id="rId33"/>
    <p:sldId id="323" r:id="rId34"/>
    <p:sldId id="328" r:id="rId35"/>
    <p:sldId id="322" r:id="rId36"/>
    <p:sldId id="340" r:id="rId37"/>
    <p:sldId id="332" r:id="rId38"/>
    <p:sldId id="321" r:id="rId39"/>
    <p:sldId id="331" r:id="rId40"/>
    <p:sldId id="334" r:id="rId41"/>
    <p:sldId id="329" r:id="rId42"/>
    <p:sldId id="335" r:id="rId43"/>
    <p:sldId id="339" r:id="rId44"/>
    <p:sldId id="338" r:id="rId45"/>
    <p:sldId id="304" r:id="rId46"/>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B7798"/>
    <a:srgbClr val="0076A5"/>
    <a:srgbClr val="2EA8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3" autoAdjust="0"/>
    <p:restoredTop sz="99508" autoAdjust="0"/>
  </p:normalViewPr>
  <p:slideViewPr>
    <p:cSldViewPr snapToGrid="0" snapToObjects="1">
      <p:cViewPr>
        <p:scale>
          <a:sx n="120" d="100"/>
          <a:sy n="120" d="100"/>
        </p:scale>
        <p:origin x="-800"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5" d="100"/>
          <a:sy n="105" d="100"/>
        </p:scale>
        <p:origin x="-1592"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F4AEBF5B-1E99-4E44-9157-4FC3CB9F46E5}" type="datetimeFigureOut">
              <a:rPr lang="en-US" smtClean="0"/>
              <a:t>8/12/16</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9C14677-E568-1049-BBBF-53F66294BE46}" type="slidenum">
              <a:rPr lang="en-US" smtClean="0"/>
              <a:t>‹#›</a:t>
            </a:fld>
            <a:endParaRPr lang="en-US" dirty="0"/>
          </a:p>
        </p:txBody>
      </p:sp>
    </p:spTree>
    <p:extLst>
      <p:ext uri="{BB962C8B-B14F-4D97-AF65-F5344CB8AC3E}">
        <p14:creationId xmlns:p14="http://schemas.microsoft.com/office/powerpoint/2010/main" val="18027158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1FB183B-8EFF-DF40-881E-5E6F4A55C8B7}" type="datetimeFigureOut">
              <a:rPr lang="en-US" smtClean="0"/>
              <a:pPr/>
              <a:t>8/12/16</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C045077-5CD9-4644-9D3D-52C14D469A56}" type="slidenum">
              <a:rPr lang="en-US" smtClean="0"/>
              <a:pPr/>
              <a:t>‹#›</a:t>
            </a:fld>
            <a:endParaRPr lang="en-US" dirty="0"/>
          </a:p>
        </p:txBody>
      </p:sp>
    </p:spTree>
    <p:extLst>
      <p:ext uri="{BB962C8B-B14F-4D97-AF65-F5344CB8AC3E}">
        <p14:creationId xmlns:p14="http://schemas.microsoft.com/office/powerpoint/2010/main" val="31535729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Frederick_Lorz" TargetMode="External"/><Relationship Id="rId4" Type="http://schemas.openxmlformats.org/officeDocument/2006/relationships/hyperlink" Target="http://en.wikipedia.org/wiki/Amateur_Athletic_Union" TargetMode="External"/><Relationship Id="rId5" Type="http://schemas.openxmlformats.org/officeDocument/2006/relationships/hyperlink" Target="http://en.wikipedia.org/wiki/Thomas_J._Hicks" TargetMode="External"/><Relationship Id="rId6" Type="http://schemas.openxmlformats.org/officeDocument/2006/relationships/hyperlink" Target="http://en.wikipedia.org/wiki/Strychnine_sulfate" TargetMode="External"/><Relationship Id="rId7" Type="http://schemas.openxmlformats.org/officeDocument/2006/relationships/hyperlink" Target="http://en.wikipedia.org/wiki/Felix_Carbajal"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p>
          <a:p>
            <a:endParaRPr lang="en-US" dirty="0"/>
          </a:p>
          <a:p>
            <a:r>
              <a:rPr lang="en-US" dirty="0" smtClean="0"/>
              <a:t>Intro me</a:t>
            </a:r>
          </a:p>
          <a:p>
            <a:endParaRPr lang="en-US" dirty="0"/>
          </a:p>
          <a:p>
            <a:r>
              <a:rPr lang="en-US" dirty="0" smtClean="0"/>
              <a:t>Session overview handout</a:t>
            </a:r>
          </a:p>
          <a:p>
            <a:endParaRPr lang="en-US" dirty="0"/>
          </a:p>
          <a:p>
            <a:r>
              <a:rPr lang="en-US" dirty="0" smtClean="0"/>
              <a:t>Proposed outcomes</a:t>
            </a:r>
          </a:p>
          <a:p>
            <a:endParaRPr lang="en-US" dirty="0"/>
          </a:p>
          <a:p>
            <a:r>
              <a:rPr lang="en-US" dirty="0" smtClean="0"/>
              <a:t>Intro from participants</a:t>
            </a:r>
          </a:p>
          <a:p>
            <a:endParaRPr lang="en-US" dirty="0"/>
          </a:p>
          <a:p>
            <a:r>
              <a:rPr lang="en-US" dirty="0" smtClean="0"/>
              <a:t>Q - What you want out of the session?</a:t>
            </a:r>
          </a:p>
        </p:txBody>
      </p:sp>
      <p:sp>
        <p:nvSpPr>
          <p:cNvPr id="4" name="Slide Number Placeholder 3"/>
          <p:cNvSpPr>
            <a:spLocks noGrp="1"/>
          </p:cNvSpPr>
          <p:nvPr>
            <p:ph type="sldNum" sz="quarter" idx="10"/>
          </p:nvPr>
        </p:nvSpPr>
        <p:spPr/>
        <p:txBody>
          <a:bodyPr/>
          <a:lstStyle/>
          <a:p>
            <a:fld id="{1C045077-5CD9-4644-9D3D-52C14D469A56}" type="slidenum">
              <a:rPr lang="en-US" smtClean="0"/>
              <a:pPr/>
              <a:t>1</a:t>
            </a:fld>
            <a:endParaRPr lang="en-US" dirty="0"/>
          </a:p>
        </p:txBody>
      </p:sp>
    </p:spTree>
    <p:extLst>
      <p:ext uri="{BB962C8B-B14F-4D97-AF65-F5344CB8AC3E}">
        <p14:creationId xmlns:p14="http://schemas.microsoft.com/office/powerpoint/2010/main" val="249280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range of laws, codes, policies and good governance principles in place.</a:t>
            </a:r>
          </a:p>
        </p:txBody>
      </p:sp>
      <p:sp>
        <p:nvSpPr>
          <p:cNvPr id="4" name="Slide Number Placeholder 3"/>
          <p:cNvSpPr>
            <a:spLocks noGrp="1"/>
          </p:cNvSpPr>
          <p:nvPr>
            <p:ph type="sldNum" sz="quarter" idx="10"/>
          </p:nvPr>
        </p:nvSpPr>
        <p:spPr/>
        <p:txBody>
          <a:bodyPr/>
          <a:lstStyle/>
          <a:p>
            <a:fld id="{1C045077-5CD9-4644-9D3D-52C14D469A56}" type="slidenum">
              <a:rPr lang="en-US" smtClean="0"/>
              <a:pPr/>
              <a:t>10</a:t>
            </a:fld>
            <a:endParaRPr lang="en-US" dirty="0"/>
          </a:p>
        </p:txBody>
      </p:sp>
    </p:spTree>
    <p:extLst>
      <p:ext uri="{BB962C8B-B14F-4D97-AF65-F5344CB8AC3E}">
        <p14:creationId xmlns:p14="http://schemas.microsoft.com/office/powerpoint/2010/main" val="126702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pressure to succeed at younger ages from parents, coaches, clubs </a:t>
            </a:r>
            <a:r>
              <a:rPr lang="en-US" dirty="0"/>
              <a:t>and a seriously unhealthy fear of failure or missing </a:t>
            </a:r>
            <a:r>
              <a:rPr lang="en-US" dirty="0" smtClean="0"/>
              <a:t>out is resulting in a win at all costs, no risk no reward, whatever it takes attitude that has enveloped modern sport at all levels and has led to recent integrity issues.</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1C045077-5CD9-4644-9D3D-52C14D469A56}" type="slidenum">
              <a:rPr lang="en-US" smtClean="0"/>
              <a:pPr/>
              <a:t>15</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If somebody </a:t>
            </a:r>
            <a:r>
              <a:rPr lang="en-US" dirty="0" smtClean="0"/>
              <a:t>cheats, bullies, discriminates, abuses then there is no </a:t>
            </a:r>
            <a:r>
              <a:rPr lang="en-US" dirty="0"/>
              <a:t>doubt that they should be held accountable to the </a:t>
            </a:r>
            <a:r>
              <a:rPr lang="en-US" dirty="0" smtClean="0"/>
              <a:t>rules and codes of a sport, </a:t>
            </a:r>
            <a:r>
              <a:rPr lang="en-US" dirty="0"/>
              <a:t>but an effective approach needs more than rules and </a:t>
            </a:r>
            <a:r>
              <a:rPr lang="en-US" dirty="0" smtClean="0"/>
              <a:t>penalties.</a:t>
            </a:r>
            <a:r>
              <a:rPr lang="en-AU" dirty="0" smtClean="0"/>
              <a:t> </a:t>
            </a:r>
          </a:p>
          <a:p>
            <a:pPr lvl="0"/>
            <a:endParaRPr lang="en-AU" dirty="0"/>
          </a:p>
          <a:p>
            <a:pPr lvl="0"/>
            <a:r>
              <a:rPr lang="en-AU" dirty="0" smtClean="0"/>
              <a:t>One of the first steps to engaging athletes, coaches and administrators in the decision making process on issues is to understand their attitudes on what sport means to them, why they participate and how they consider values such as fair play, honesty and sportsmanship and what importance they give to integrity in sport - as this offers the strongest anchor on attitudes and subsequently, behavioural choices.</a:t>
            </a:r>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17</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If somebody </a:t>
            </a:r>
            <a:r>
              <a:rPr lang="en-US" dirty="0" smtClean="0"/>
              <a:t>cheats, bullies, discriminates, abuses then there is no </a:t>
            </a:r>
            <a:r>
              <a:rPr lang="en-US" dirty="0"/>
              <a:t>doubt that they should be held accountable to the </a:t>
            </a:r>
            <a:r>
              <a:rPr lang="en-US" dirty="0" smtClean="0"/>
              <a:t>rules and codes of a sport, </a:t>
            </a:r>
            <a:r>
              <a:rPr lang="en-US" dirty="0"/>
              <a:t>but an effective approach needs more than rules and </a:t>
            </a:r>
            <a:r>
              <a:rPr lang="en-US" dirty="0" smtClean="0"/>
              <a:t>penalties.</a:t>
            </a:r>
            <a:r>
              <a:rPr lang="en-AU" dirty="0" smtClean="0"/>
              <a:t> </a:t>
            </a:r>
          </a:p>
          <a:p>
            <a:pPr lvl="0"/>
            <a:endParaRPr lang="en-AU" dirty="0"/>
          </a:p>
          <a:p>
            <a:pPr lvl="0"/>
            <a:r>
              <a:rPr lang="en-AU" dirty="0" smtClean="0"/>
              <a:t>One of the first steps to engaging athletes, coaches and administrators in the decision making process on issues is to understand their attitudes on what sport means to them, why they participate and how they consider values such as fair play, honesty and sportsmanship and what importance they give to integrity in sport - as this offers the strongest anchor on attitudes and subsequently, behavioural choices.</a:t>
            </a:r>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18</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So what is integrity?</a:t>
            </a:r>
            <a:endParaRPr lang="en-US" b="1" dirty="0"/>
          </a:p>
          <a:p>
            <a:pPr lvl="0"/>
            <a:r>
              <a:rPr lang="en-US" b="1" dirty="0" smtClean="0">
                <a:solidFill>
                  <a:srgbClr val="FF0000"/>
                </a:solidFill>
              </a:rPr>
              <a:t> </a:t>
            </a:r>
            <a:endParaRPr lang="en-US" dirty="0"/>
          </a:p>
          <a:p>
            <a:pPr lvl="0"/>
            <a:r>
              <a:rPr lang="en-US" dirty="0" smtClean="0"/>
              <a:t>Integrity at a personal level is a ‘form of self consciousness’ and involves ‘taking responsibility for our moral decisions’. Acting with integrity is described as when your’ outer actions reflect your inner values and beliefs’.</a:t>
            </a:r>
          </a:p>
          <a:p>
            <a:pPr lvl="0"/>
            <a:endParaRPr lang="en-US" dirty="0"/>
          </a:p>
          <a:p>
            <a:r>
              <a:rPr lang="en-AU" b="1" dirty="0"/>
              <a:t>Integrity in sport </a:t>
            </a:r>
            <a:r>
              <a:rPr lang="en-AU" dirty="0"/>
              <a:t>is associated with concepts of fair play, respect for the game, sportsmanship, responsibility, accountability, and honesty in adhering to rules. </a:t>
            </a:r>
            <a:endParaRPr lang="en-AU" dirty="0" smtClean="0"/>
          </a:p>
          <a:p>
            <a:endParaRPr lang="en-AU" dirty="0"/>
          </a:p>
          <a:p>
            <a:r>
              <a:rPr lang="en-AU" b="1" dirty="0" smtClean="0"/>
              <a:t>Why does it matter?</a:t>
            </a:r>
          </a:p>
          <a:p>
            <a:endParaRPr lang="en-AU" dirty="0" smtClean="0"/>
          </a:p>
          <a:p>
            <a:pPr lvl="0"/>
            <a:r>
              <a:rPr lang="en-US" dirty="0"/>
              <a:t>Poor integrity can result in a lack of belief and support for sport by participants and the wider public.</a:t>
            </a:r>
          </a:p>
          <a:p>
            <a:pPr marL="171450" lvl="0" indent="-171450">
              <a:buFont typeface="Arial"/>
              <a:buChar char="•"/>
            </a:pPr>
            <a:endParaRPr lang="en-US" dirty="0"/>
          </a:p>
          <a:p>
            <a:pPr lvl="0"/>
            <a:r>
              <a:rPr lang="en-US" dirty="0"/>
              <a:t>Safeguarding the integrity of sport is about protecting the reputation and sustainability of sport itself.</a:t>
            </a:r>
          </a:p>
          <a:p>
            <a:endParaRPr lang="en-AU" dirty="0"/>
          </a:p>
          <a:p>
            <a:endParaRPr lang="en-AU" dirty="0"/>
          </a:p>
          <a:p>
            <a:pPr lvl="0"/>
            <a:endParaRPr lang="en-US" dirty="0" smtClean="0"/>
          </a:p>
          <a:p>
            <a:pPr lvl="0"/>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19</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b="1" dirty="0" smtClean="0">
              <a:solidFill>
                <a:srgbClr val="FF0000"/>
              </a:solidFill>
            </a:endParaRPr>
          </a:p>
          <a:p>
            <a:r>
              <a:rPr lang="en-AU" dirty="0" smtClean="0"/>
              <a:t>While stronger laws, good governance, codes of conduct and sanctions are powerful guides and deterrents – they are only half the equation. In sport, where performance, ethics, values, principles and morals collide on a regular basis, making the right decision is not always straightforward.</a:t>
            </a:r>
          </a:p>
          <a:p>
            <a:endParaRPr lang="en-AU" dirty="0" smtClean="0"/>
          </a:p>
          <a:p>
            <a:r>
              <a:rPr lang="en-AU" dirty="0" smtClean="0"/>
              <a:t>That’s why we </a:t>
            </a:r>
            <a:r>
              <a:rPr lang="en-AU" dirty="0"/>
              <a:t>need to have a more thorough discussion </a:t>
            </a:r>
            <a:r>
              <a:rPr lang="en-AU" dirty="0" smtClean="0"/>
              <a:t>with </a:t>
            </a:r>
            <a:r>
              <a:rPr lang="en-AU" dirty="0"/>
              <a:t>athletes</a:t>
            </a:r>
            <a:r>
              <a:rPr lang="en-AU" dirty="0" smtClean="0"/>
              <a:t>, coaches and administrators, on the </a:t>
            </a:r>
            <a:r>
              <a:rPr lang="en-AU" dirty="0"/>
              <a:t>questions of what we each value, what we believe is good and bad or right and wrong, and how we bring our individual moral codes to bear in our choices, especially the tricky ones.</a:t>
            </a:r>
          </a:p>
          <a:p>
            <a:pPr lvl="0"/>
            <a:endParaRPr lang="en-AU" dirty="0"/>
          </a:p>
          <a:p>
            <a:pPr lvl="0"/>
            <a:r>
              <a:rPr lang="en-AU" dirty="0" smtClean="0"/>
              <a:t>So </a:t>
            </a:r>
            <a:r>
              <a:rPr lang="en-AU" dirty="0"/>
              <a:t>how can </a:t>
            </a:r>
            <a:r>
              <a:rPr lang="en-AU" dirty="0" smtClean="0"/>
              <a:t>people </a:t>
            </a:r>
            <a:r>
              <a:rPr lang="en-AU" dirty="0"/>
              <a:t>live and perform in a way where they are ‘true’ to themselves and their sport? How </a:t>
            </a:r>
            <a:r>
              <a:rPr lang="en-AU" dirty="0" smtClean="0"/>
              <a:t>can we encourage a shift in the conversation back to thinking about why these integrity issues are a problem in the first place, what the price is if we seek to win at all costs and why the concept of ‘fair sport’ ought to be protected.</a:t>
            </a:r>
          </a:p>
          <a:p>
            <a:pPr lvl="0"/>
            <a:endParaRPr lang="en-AU" dirty="0"/>
          </a:p>
          <a:p>
            <a:pPr lvl="0"/>
            <a:r>
              <a:rPr lang="en-AU" dirty="0" smtClean="0"/>
              <a:t>We </a:t>
            </a:r>
            <a:r>
              <a:rPr lang="en-AU" dirty="0"/>
              <a:t>can find out the answer to these questions by looking deeper at what ethics is and what being ethical </a:t>
            </a:r>
            <a:r>
              <a:rPr lang="en-AU" dirty="0" smtClean="0"/>
              <a:t>means.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1C045077-5CD9-4644-9D3D-52C14D469A56}" type="slidenum">
              <a:rPr lang="en-US" smtClean="0"/>
              <a:pPr/>
              <a:t>20</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b="1" dirty="0" smtClean="0">
              <a:solidFill>
                <a:srgbClr val="FF0000"/>
              </a:solidFill>
            </a:endParaRPr>
          </a:p>
          <a:p>
            <a:r>
              <a:rPr lang="en-AU" dirty="0" smtClean="0"/>
              <a:t>While stronger laws, good governance, codes of conduct and sanctions are powerful guides and deterrents – they are only half the equation. In sport, where performance, ethics, values, principles and morals collide on a regular basis, making the right decision is not always straightforward.</a:t>
            </a:r>
          </a:p>
          <a:p>
            <a:endParaRPr lang="en-AU" dirty="0" smtClean="0"/>
          </a:p>
          <a:p>
            <a:r>
              <a:rPr lang="en-AU" dirty="0" smtClean="0"/>
              <a:t>That’s why we </a:t>
            </a:r>
            <a:r>
              <a:rPr lang="en-AU" dirty="0"/>
              <a:t>need to have a more thorough discussion </a:t>
            </a:r>
            <a:r>
              <a:rPr lang="en-AU" dirty="0" smtClean="0"/>
              <a:t>with </a:t>
            </a:r>
            <a:r>
              <a:rPr lang="en-AU" dirty="0"/>
              <a:t>athletes</a:t>
            </a:r>
            <a:r>
              <a:rPr lang="en-AU" dirty="0" smtClean="0"/>
              <a:t>, coaches and administrators, on the </a:t>
            </a:r>
            <a:r>
              <a:rPr lang="en-AU" dirty="0"/>
              <a:t>questions of what we each value, what we believe is good and bad or right and wrong, and how we bring our individual moral codes to bear in our choices, especially the tricky ones.</a:t>
            </a:r>
          </a:p>
          <a:p>
            <a:pPr lvl="0"/>
            <a:endParaRPr lang="en-AU" dirty="0"/>
          </a:p>
          <a:p>
            <a:pPr lvl="0"/>
            <a:r>
              <a:rPr lang="en-AU" dirty="0" smtClean="0"/>
              <a:t>So </a:t>
            </a:r>
            <a:r>
              <a:rPr lang="en-AU" dirty="0"/>
              <a:t>how can </a:t>
            </a:r>
            <a:r>
              <a:rPr lang="en-AU" dirty="0" smtClean="0"/>
              <a:t>people </a:t>
            </a:r>
            <a:r>
              <a:rPr lang="en-AU" dirty="0"/>
              <a:t>live and perform in a way where they are ‘true’ to themselves and their sport? How </a:t>
            </a:r>
            <a:r>
              <a:rPr lang="en-AU" dirty="0" smtClean="0"/>
              <a:t>can we encourage a shift in the conversation back to thinking about why these integrity issues are a problem in the first place, what the price is if we seek to win at all costs and why the concept of ‘fair sport’ ought to be protected.</a:t>
            </a:r>
          </a:p>
          <a:p>
            <a:pPr lvl="0"/>
            <a:endParaRPr lang="en-AU" dirty="0"/>
          </a:p>
          <a:p>
            <a:pPr lvl="0"/>
            <a:r>
              <a:rPr lang="en-AU" dirty="0" smtClean="0"/>
              <a:t>We </a:t>
            </a:r>
            <a:r>
              <a:rPr lang="en-AU" dirty="0"/>
              <a:t>can find out the answer to these questions by looking deeper at what ethics is and what being ethical </a:t>
            </a:r>
            <a:r>
              <a:rPr lang="en-AU" dirty="0" smtClean="0"/>
              <a:t>means.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1C045077-5CD9-4644-9D3D-52C14D469A56}" type="slidenum">
              <a:rPr lang="en-US" smtClean="0"/>
              <a:pPr/>
              <a:t>21</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b="1" dirty="0" smtClean="0">
              <a:solidFill>
                <a:srgbClr val="FF0000"/>
              </a:solidFill>
            </a:endParaRPr>
          </a:p>
          <a:p>
            <a:r>
              <a:rPr lang="en-AU" dirty="0" smtClean="0"/>
              <a:t>While stronger laws, good governance, codes of conduct and sanctions are powerful guides and deterrents – they are only half the equation. In sport, where performance, ethics, values, principles and morals collide on a regular basis, making the right decision is not always straightforward.</a:t>
            </a:r>
          </a:p>
          <a:p>
            <a:endParaRPr lang="en-AU" dirty="0" smtClean="0"/>
          </a:p>
          <a:p>
            <a:r>
              <a:rPr lang="en-AU" dirty="0" smtClean="0"/>
              <a:t>That’s why we </a:t>
            </a:r>
            <a:r>
              <a:rPr lang="en-AU" dirty="0"/>
              <a:t>need to have a more thorough discussion </a:t>
            </a:r>
            <a:r>
              <a:rPr lang="en-AU" dirty="0" smtClean="0"/>
              <a:t>with </a:t>
            </a:r>
            <a:r>
              <a:rPr lang="en-AU" dirty="0"/>
              <a:t>athletes</a:t>
            </a:r>
            <a:r>
              <a:rPr lang="en-AU" dirty="0" smtClean="0"/>
              <a:t>, coaches and administrators, on the </a:t>
            </a:r>
            <a:r>
              <a:rPr lang="en-AU" dirty="0"/>
              <a:t>questions of what we each value, what we believe is good and bad or right and wrong, and how we bring our individual moral codes to bear in our choices, especially the tricky ones.</a:t>
            </a:r>
          </a:p>
          <a:p>
            <a:pPr lvl="0"/>
            <a:endParaRPr lang="en-AU" dirty="0"/>
          </a:p>
          <a:p>
            <a:pPr lvl="0"/>
            <a:r>
              <a:rPr lang="en-AU" dirty="0" smtClean="0"/>
              <a:t>So </a:t>
            </a:r>
            <a:r>
              <a:rPr lang="en-AU" dirty="0"/>
              <a:t>how can </a:t>
            </a:r>
            <a:r>
              <a:rPr lang="en-AU" dirty="0" smtClean="0"/>
              <a:t>people </a:t>
            </a:r>
            <a:r>
              <a:rPr lang="en-AU" dirty="0"/>
              <a:t>live and perform in a way where they are ‘true’ to themselves and their sport? How </a:t>
            </a:r>
            <a:r>
              <a:rPr lang="en-AU" dirty="0" smtClean="0"/>
              <a:t>can we encourage a shift in the conversation back to thinking about why these integrity issues are a problem in the first place, what the price is if we seek to win at all costs and why the concept of ‘fair sport’ ought to be protected.</a:t>
            </a:r>
          </a:p>
          <a:p>
            <a:pPr lvl="0"/>
            <a:endParaRPr lang="en-AU" dirty="0"/>
          </a:p>
          <a:p>
            <a:pPr lvl="0"/>
            <a:r>
              <a:rPr lang="en-AU" dirty="0" smtClean="0"/>
              <a:t>We </a:t>
            </a:r>
            <a:r>
              <a:rPr lang="en-AU" dirty="0"/>
              <a:t>can find out the answer to these questions by looking deeper at what ethics is and what being ethical </a:t>
            </a:r>
            <a:r>
              <a:rPr lang="en-AU" dirty="0" smtClean="0"/>
              <a:t>means.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1C045077-5CD9-4644-9D3D-52C14D469A56}" type="slidenum">
              <a:rPr lang="en-US" smtClean="0"/>
              <a:pPr/>
              <a:t>22</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256360"/>
          </a:xfrm>
        </p:spPr>
        <p:txBody>
          <a:bodyPr>
            <a:normAutofit/>
          </a:bodyPr>
          <a:lstStyle/>
          <a:p>
            <a:pPr>
              <a:spcAft>
                <a:spcPts val="1200"/>
              </a:spcAft>
              <a:buClr>
                <a:srgbClr val="0B7798"/>
              </a:buClr>
            </a:pPr>
            <a:r>
              <a:rPr lang="en-AU" dirty="0"/>
              <a:t>Ethics </a:t>
            </a:r>
            <a:r>
              <a:rPr lang="en-AU" dirty="0" smtClean="0"/>
              <a:t>guides the behaviours and choices we make and incorporates </a:t>
            </a:r>
            <a:r>
              <a:rPr lang="en-AU" dirty="0"/>
              <a:t>rules, principles, values and purpose. </a:t>
            </a:r>
          </a:p>
          <a:p>
            <a:pPr lvl="0"/>
            <a:r>
              <a:rPr lang="en-US" dirty="0" smtClean="0"/>
              <a:t>Being ethical is not always a clear choice between right and wrong (it may be two rights, two wrongs).</a:t>
            </a:r>
          </a:p>
          <a:p>
            <a:pPr lvl="0"/>
            <a:endParaRPr lang="en-US" dirty="0"/>
          </a:p>
          <a:p>
            <a:pPr lvl="0"/>
            <a:r>
              <a:rPr lang="en-US" dirty="0" smtClean="0"/>
              <a:t>Judging a decision as unethical or lacking in integrity is not usually as straightforward as whether someone has made a clear trade of between cheating and winning.</a:t>
            </a:r>
          </a:p>
          <a:p>
            <a:pPr lvl="0"/>
            <a:endParaRPr lang="en-US" dirty="0"/>
          </a:p>
          <a:p>
            <a:pPr lvl="0"/>
            <a:r>
              <a:rPr lang="en-US" dirty="0" smtClean="0"/>
              <a:t>How we perceive what the best or good choices are, are usually based on our values. </a:t>
            </a:r>
          </a:p>
          <a:p>
            <a:pPr lvl="0"/>
            <a:endParaRPr lang="en-US" dirty="0"/>
          </a:p>
          <a:p>
            <a:r>
              <a:rPr lang="en-US" dirty="0"/>
              <a:t>Common </a:t>
            </a:r>
            <a:r>
              <a:rPr lang="en-US" b="1" dirty="0"/>
              <a:t>VALUES</a:t>
            </a:r>
            <a:r>
              <a:rPr lang="en-US" dirty="0"/>
              <a:t> are honesty, respect, fairness, compassion, responsibility. Other values also seen as important in sport are courage, trust, honour, commitment.</a:t>
            </a:r>
          </a:p>
          <a:p>
            <a:pPr lvl="0"/>
            <a:endParaRPr lang="en-US" dirty="0" smtClean="0"/>
          </a:p>
        </p:txBody>
      </p:sp>
      <p:sp>
        <p:nvSpPr>
          <p:cNvPr id="4" name="Slide Number Placeholder 3"/>
          <p:cNvSpPr>
            <a:spLocks noGrp="1"/>
          </p:cNvSpPr>
          <p:nvPr>
            <p:ph type="sldNum" sz="quarter" idx="10"/>
          </p:nvPr>
        </p:nvSpPr>
        <p:spPr/>
        <p:txBody>
          <a:bodyPr/>
          <a:lstStyle/>
          <a:p>
            <a:fld id="{1C045077-5CD9-4644-9D3D-52C14D469A56}" type="slidenum">
              <a:rPr lang="en-US" smtClean="0"/>
              <a:pPr/>
              <a:t>23</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256360"/>
          </a:xfrm>
        </p:spPr>
        <p:txBody>
          <a:bodyPr>
            <a:normAutofit/>
          </a:bodyPr>
          <a:lstStyle/>
          <a:p>
            <a:pPr lvl="0"/>
            <a:r>
              <a:rPr lang="en-US" sz="2000" dirty="0" smtClean="0"/>
              <a:t> </a:t>
            </a:r>
            <a:endParaRPr lang="en-US" sz="2000" dirty="0"/>
          </a:p>
          <a:p>
            <a:pPr lvl="0"/>
            <a:r>
              <a:rPr lang="en-US" sz="2000" dirty="0" smtClean="0"/>
              <a:t>What we see as best or good choices are based on </a:t>
            </a:r>
            <a:r>
              <a:rPr lang="en-US" sz="2000" b="1" dirty="0" smtClean="0"/>
              <a:t>our values</a:t>
            </a:r>
            <a:r>
              <a:rPr lang="en-US" sz="2000" dirty="0" smtClean="0"/>
              <a:t> </a:t>
            </a:r>
          </a:p>
          <a:p>
            <a:pPr marL="171450" indent="-171450">
              <a:buFont typeface="Arial"/>
              <a:buChar char="•"/>
            </a:pPr>
            <a:r>
              <a:rPr lang="en-US" sz="2000" b="1" dirty="0" smtClean="0">
                <a:solidFill>
                  <a:srgbClr val="FF0000"/>
                </a:solidFill>
              </a:rPr>
              <a:t>Common values? </a:t>
            </a:r>
            <a:r>
              <a:rPr lang="en-US" sz="2000" dirty="0"/>
              <a:t>-</a:t>
            </a:r>
            <a:r>
              <a:rPr lang="en-US" sz="2000" dirty="0" smtClean="0"/>
              <a:t> </a:t>
            </a:r>
            <a:r>
              <a:rPr lang="en-US" sz="2000" b="1" dirty="0"/>
              <a:t>honesty, respect, </a:t>
            </a:r>
            <a:r>
              <a:rPr lang="en-US" sz="2000" b="1" dirty="0" smtClean="0"/>
              <a:t>fairness, responsibility, compassion, equality</a:t>
            </a:r>
          </a:p>
          <a:p>
            <a:pPr marL="171450" indent="-171450">
              <a:buFont typeface="Arial"/>
              <a:buChar char="•"/>
            </a:pPr>
            <a:r>
              <a:rPr lang="en-US" sz="2000" b="1" dirty="0" smtClean="0">
                <a:solidFill>
                  <a:srgbClr val="FF0000"/>
                </a:solidFill>
              </a:rPr>
              <a:t>Values in </a:t>
            </a:r>
            <a:r>
              <a:rPr lang="en-US" sz="2000" b="1" dirty="0">
                <a:solidFill>
                  <a:srgbClr val="FF0000"/>
                </a:solidFill>
              </a:rPr>
              <a:t>sport </a:t>
            </a:r>
            <a:r>
              <a:rPr lang="en-US" sz="2000" dirty="0"/>
              <a:t>are </a:t>
            </a:r>
            <a:r>
              <a:rPr lang="en-US" sz="2000" b="1" dirty="0" smtClean="0"/>
              <a:t>trust</a:t>
            </a:r>
            <a:r>
              <a:rPr lang="en-US" sz="2000" b="1" dirty="0"/>
              <a:t>, honour, </a:t>
            </a:r>
            <a:r>
              <a:rPr lang="en-US" sz="2000" b="1" dirty="0" smtClean="0"/>
              <a:t>commitment, courage, teamwork, consistency</a:t>
            </a:r>
            <a:r>
              <a:rPr lang="en-US" sz="2000" dirty="0" smtClean="0"/>
              <a:t>.</a:t>
            </a:r>
          </a:p>
          <a:p>
            <a:pPr marL="171450" indent="-171450">
              <a:buFont typeface="Arial"/>
              <a:buChar char="•"/>
            </a:pPr>
            <a:r>
              <a:rPr lang="en-US" sz="2000" dirty="0" smtClean="0"/>
              <a:t>Here is a list of values in the slide</a:t>
            </a:r>
          </a:p>
          <a:p>
            <a:pPr marL="171450" indent="-171450">
              <a:buFont typeface="Arial"/>
              <a:buChar char="•"/>
            </a:pPr>
            <a:r>
              <a:rPr lang="en-US" sz="2000" dirty="0" smtClean="0"/>
              <a:t>No wonder we choose different when we all might order our values differently when making a choice.</a:t>
            </a:r>
          </a:p>
          <a:p>
            <a:pPr marL="171450" indent="-171450">
              <a:buFont typeface="Arial"/>
              <a:buChar char="•"/>
            </a:pPr>
            <a:r>
              <a:rPr lang="en-US" sz="2000" dirty="0" smtClean="0"/>
              <a:t>Values are one part of the architecture of ethical choice . . .</a:t>
            </a:r>
            <a:endParaRPr lang="en-US" sz="2000"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24</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dirty="0" smtClean="0"/>
              <a:t>n </a:t>
            </a:r>
            <a:r>
              <a:rPr lang="en-US" dirty="0"/>
              <a:t>a fast changing, ever-evolving sporting </a:t>
            </a:r>
            <a:r>
              <a:rPr lang="en-US" dirty="0" smtClean="0"/>
              <a:t>environment, </a:t>
            </a:r>
            <a:r>
              <a:rPr lang="en-US" dirty="0"/>
              <a:t>sport is being bombarded by unprecedented challenges from many directions, whether it be performance and image enhancing drugs, match fixing, results manipulation, the increased use of supplements or day-to-day issues around governance, fair play or discrimination</a:t>
            </a:r>
            <a:r>
              <a:rPr lang="en-US" dirty="0" smtClean="0"/>
              <a:t>.</a:t>
            </a:r>
          </a:p>
          <a:p>
            <a:endParaRPr lang="en-US" dirty="0"/>
          </a:p>
          <a:p>
            <a:r>
              <a:rPr lang="en-US" dirty="0" smtClean="0"/>
              <a:t>I understand </a:t>
            </a:r>
            <a:r>
              <a:rPr lang="en-US" dirty="0"/>
              <a:t>that the purpose of sport for many is to win, particularly at the sub-elite and elite levels. What we aim to do is reinforce the manner in which this objective is achieved is also very important. </a:t>
            </a:r>
            <a:endParaRPr lang="en-US" dirty="0" smtClean="0"/>
          </a:p>
          <a:p>
            <a:endParaRPr lang="en-US" dirty="0"/>
          </a:p>
          <a:p>
            <a:r>
              <a:rPr lang="en-US" dirty="0" smtClean="0"/>
              <a:t>The </a:t>
            </a:r>
            <a:r>
              <a:rPr lang="en-US" dirty="0"/>
              <a:t>goal of this forum is to </a:t>
            </a:r>
            <a:r>
              <a:rPr lang="en-US" dirty="0" smtClean="0"/>
              <a:t>increase </a:t>
            </a:r>
            <a:r>
              <a:rPr lang="en-US" dirty="0"/>
              <a:t>your awareness of </a:t>
            </a:r>
            <a:r>
              <a:rPr lang="en-US" dirty="0" smtClean="0"/>
              <a:t>integrity issues </a:t>
            </a:r>
            <a:r>
              <a:rPr lang="en-US" dirty="0"/>
              <a:t>in sport and deepen the discussion with you on ethical conduct, personal responsibilities and decision making </a:t>
            </a:r>
            <a:r>
              <a:rPr lang="en-US" dirty="0" smtClean="0"/>
              <a:t>around these issues.</a:t>
            </a:r>
            <a:endParaRPr lang="en-AU" dirty="0"/>
          </a:p>
          <a:p>
            <a:endParaRPr lang="en-AU"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2</a:t>
            </a:fld>
            <a:endParaRPr lang="en-US" dirty="0"/>
          </a:p>
        </p:txBody>
      </p:sp>
    </p:spTree>
    <p:extLst>
      <p:ext uri="{BB962C8B-B14F-4D97-AF65-F5344CB8AC3E}">
        <p14:creationId xmlns:p14="http://schemas.microsoft.com/office/powerpoint/2010/main" val="3658607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2000" b="1" dirty="0" smtClean="0"/>
              <a:t>PRINCIPLES</a:t>
            </a:r>
            <a:r>
              <a:rPr lang="en-US" sz="2000" dirty="0" smtClean="0"/>
              <a:t> – fundamental truths help us work out right </a:t>
            </a:r>
            <a:r>
              <a:rPr lang="en-US" sz="2000" dirty="0"/>
              <a:t>&amp;</a:t>
            </a:r>
            <a:r>
              <a:rPr lang="en-US" sz="2000" dirty="0" smtClean="0"/>
              <a:t> wrong</a:t>
            </a:r>
          </a:p>
          <a:p>
            <a:pPr marL="342900" indent="-342900">
              <a:buFont typeface="Arial"/>
              <a:buChar char="•"/>
            </a:pPr>
            <a:r>
              <a:rPr lang="en-US" sz="2000" dirty="0" smtClean="0"/>
              <a:t>the foundation for our beliefs </a:t>
            </a:r>
            <a:r>
              <a:rPr lang="en-US" sz="2000" dirty="0"/>
              <a:t>&amp;</a:t>
            </a:r>
            <a:r>
              <a:rPr lang="en-US" sz="2000" dirty="0" smtClean="0"/>
              <a:t> behaviours</a:t>
            </a:r>
            <a:endParaRPr lang="en-US" sz="2000" dirty="0"/>
          </a:p>
          <a:p>
            <a:pPr marL="342900" indent="-342900">
              <a:buFont typeface="Arial"/>
              <a:buChar char="•"/>
            </a:pPr>
            <a:r>
              <a:rPr lang="en-US" sz="2000" b="1" dirty="0" smtClean="0">
                <a:solidFill>
                  <a:srgbClr val="FF0000"/>
                </a:solidFill>
              </a:rPr>
              <a:t>EGS?</a:t>
            </a:r>
            <a:r>
              <a:rPr lang="en-US" sz="2000" dirty="0" smtClean="0">
                <a:solidFill>
                  <a:srgbClr val="FF0000"/>
                </a:solidFill>
              </a:rPr>
              <a:t>:</a:t>
            </a:r>
            <a:r>
              <a:rPr lang="en-US" sz="2000" dirty="0" smtClean="0"/>
              <a:t> do unto others, don’t harm, play by rules</a:t>
            </a:r>
          </a:p>
          <a:p>
            <a:r>
              <a:rPr lang="en-US" sz="2000" b="1" dirty="0" smtClean="0"/>
              <a:t>PURPOSE</a:t>
            </a:r>
            <a:r>
              <a:rPr lang="en-US" sz="2000" dirty="0" smtClean="0"/>
              <a:t> is your rationale for what you do or your objective in sport</a:t>
            </a:r>
          </a:p>
          <a:p>
            <a:pPr marL="342900" indent="-342900">
              <a:buFont typeface="Arial"/>
              <a:buChar char="•"/>
            </a:pPr>
            <a:r>
              <a:rPr lang="en-US" sz="2000" dirty="0" smtClean="0"/>
              <a:t>What is the meaning of sport to you? </a:t>
            </a:r>
          </a:p>
          <a:p>
            <a:pPr marL="342900" indent="-342900">
              <a:buFont typeface="Arial"/>
              <a:buChar char="•"/>
            </a:pPr>
            <a:r>
              <a:rPr lang="en-US" sz="2000" dirty="0" smtClean="0"/>
              <a:t>Is it fun, social, health, build character/or winning, money </a:t>
            </a:r>
            <a:r>
              <a:rPr lang="en-US" sz="2000" dirty="0"/>
              <a:t>&amp;</a:t>
            </a:r>
            <a:r>
              <a:rPr lang="en-US" sz="2000" dirty="0" smtClean="0"/>
              <a:t> ego?</a:t>
            </a:r>
            <a:endParaRPr lang="en-US" sz="2000" dirty="0"/>
          </a:p>
          <a:p>
            <a:r>
              <a:rPr lang="en-US" sz="2000" b="1" dirty="0" smtClean="0"/>
              <a:t>MORALS</a:t>
            </a:r>
            <a:r>
              <a:rPr lang="en-US" sz="2000" dirty="0" smtClean="0"/>
              <a:t> – the things taught on our life journeys. </a:t>
            </a:r>
          </a:p>
          <a:p>
            <a:r>
              <a:rPr lang="en-US" sz="2000" dirty="0" smtClean="0"/>
              <a:t>affected by ideologies, beliefs, cultures, religions. </a:t>
            </a:r>
          </a:p>
          <a:p>
            <a:r>
              <a:rPr lang="en-US" sz="2000" dirty="0" smtClean="0"/>
              <a:t>Add</a:t>
            </a:r>
            <a:r>
              <a:rPr lang="en-US" sz="2000" b="1" dirty="0" smtClean="0"/>
              <a:t> RULES, STANDARDS, LAWS, CULTURE </a:t>
            </a:r>
            <a:r>
              <a:rPr lang="en-US" sz="2000" dirty="0" smtClean="0"/>
              <a:t>and you can make a well thought out ethical decision!</a:t>
            </a:r>
            <a:endParaRPr lang="en-US" sz="2000"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25</a:t>
            </a:fld>
            <a:endParaRPr lang="en-US" dirty="0"/>
          </a:p>
        </p:txBody>
      </p:sp>
    </p:spTree>
    <p:extLst>
      <p:ext uri="{BB962C8B-B14F-4D97-AF65-F5344CB8AC3E}">
        <p14:creationId xmlns:p14="http://schemas.microsoft.com/office/powerpoint/2010/main" val="1618246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lvl="0" indent="-171450">
              <a:buFont typeface="Arial"/>
              <a:buChar char="•"/>
            </a:pPr>
            <a:r>
              <a:rPr lang="en-AU" sz="2000" dirty="0" smtClean="0"/>
              <a:t>EDM - A process of building </a:t>
            </a:r>
            <a:r>
              <a:rPr lang="en-AU" sz="2000" dirty="0"/>
              <a:t>awareness of ‘ethical content’ </a:t>
            </a:r>
            <a:endParaRPr lang="en-AU" sz="2000" dirty="0" smtClean="0"/>
          </a:p>
          <a:p>
            <a:pPr marL="171450" lvl="0" indent="-171450">
              <a:buFont typeface="Arial"/>
              <a:buChar char="•"/>
            </a:pPr>
            <a:r>
              <a:rPr lang="en-AU" sz="2000" dirty="0"/>
              <a:t>d</a:t>
            </a:r>
            <a:r>
              <a:rPr lang="en-AU" sz="2000" dirty="0" smtClean="0"/>
              <a:t>iscovering ur values</a:t>
            </a:r>
            <a:r>
              <a:rPr lang="en-AU" sz="2000" dirty="0"/>
              <a:t>, </a:t>
            </a:r>
            <a:r>
              <a:rPr lang="en-AU" sz="2000" dirty="0" smtClean="0"/>
              <a:t>principles, </a:t>
            </a:r>
            <a:r>
              <a:rPr lang="en-AU" sz="2000" dirty="0"/>
              <a:t>beliefs about </a:t>
            </a:r>
            <a:r>
              <a:rPr lang="en-AU" sz="2000" dirty="0" smtClean="0"/>
              <a:t>ur </a:t>
            </a:r>
            <a:r>
              <a:rPr lang="en-AU" sz="2000" dirty="0"/>
              <a:t>defining purpose </a:t>
            </a:r>
            <a:endParaRPr lang="en-AU" sz="2000" dirty="0" smtClean="0"/>
          </a:p>
          <a:p>
            <a:pPr marL="171450" lvl="0" indent="-171450">
              <a:buFont typeface="Arial"/>
              <a:buChar char="•"/>
            </a:pPr>
            <a:r>
              <a:rPr lang="en-AU" sz="2000" dirty="0" smtClean="0"/>
              <a:t>and </a:t>
            </a:r>
            <a:r>
              <a:rPr lang="en-AU" sz="2000" dirty="0"/>
              <a:t>an understanding of your own morals to guide your choices and actions. </a:t>
            </a:r>
            <a:endParaRPr lang="en-AU" sz="2000" dirty="0" smtClean="0"/>
          </a:p>
          <a:p>
            <a:pPr marL="171450" lvl="0" indent="-171450">
              <a:buFont typeface="Arial"/>
              <a:buChar char="•"/>
            </a:pPr>
            <a:r>
              <a:rPr lang="en-AU" sz="2000" dirty="0" smtClean="0">
                <a:solidFill>
                  <a:srgbClr val="FF0000"/>
                </a:solidFill>
              </a:rPr>
              <a:t>Read quote . . .</a:t>
            </a:r>
            <a:endParaRPr lang="en-AU" sz="2000" dirty="0">
              <a:solidFill>
                <a:srgbClr val="FF0000"/>
              </a:solidFill>
            </a:endParaRPr>
          </a:p>
          <a:p>
            <a:pPr marL="171450" lvl="0" indent="-171450">
              <a:buFont typeface="Arial"/>
              <a:buChar char="•"/>
            </a:pPr>
            <a:r>
              <a:rPr lang="en-AU" sz="2000" dirty="0" smtClean="0"/>
              <a:t>This leads to talk on </a:t>
            </a:r>
            <a:r>
              <a:rPr lang="en-AU" sz="2000" b="1" dirty="0" smtClean="0"/>
              <a:t>culture and leadership </a:t>
            </a:r>
            <a:r>
              <a:rPr lang="en-AU" sz="2000" dirty="0" smtClean="0"/>
              <a:t>– but for another time.</a:t>
            </a:r>
          </a:p>
          <a:p>
            <a:pPr marL="171450" lvl="0" indent="-171450">
              <a:buFont typeface="Arial"/>
              <a:buChar char="•"/>
            </a:pPr>
            <a:r>
              <a:rPr lang="en-AU" sz="2000" dirty="0" smtClean="0"/>
              <a:t>Stuff gets in the way of good EDM – called </a:t>
            </a:r>
            <a:r>
              <a:rPr lang="en-AU" sz="2000" b="1" dirty="0" smtClean="0"/>
              <a:t>slippery slope traps</a:t>
            </a:r>
            <a:r>
              <a:rPr lang="en-AU" sz="2000" dirty="0" smtClean="0"/>
              <a:t> ...</a:t>
            </a:r>
          </a:p>
          <a:p>
            <a:pPr marL="171450" lvl="0" indent="-171450">
              <a:buFont typeface="Arial"/>
              <a:buChar char="•"/>
            </a:pPr>
            <a:r>
              <a:rPr lang="en-AU" sz="2000" dirty="0" smtClean="0">
                <a:solidFill>
                  <a:srgbClr val="FF0000"/>
                </a:solidFill>
              </a:rPr>
              <a:t>Anyone know any excuses, justifications used for poor EDs? (Lance)</a:t>
            </a:r>
            <a:endParaRPr lang="en-AU" sz="2000" dirty="0">
              <a:solidFill>
                <a:srgbClr val="FF0000"/>
              </a:solidFill>
            </a:endParaRPr>
          </a:p>
        </p:txBody>
      </p:sp>
      <p:sp>
        <p:nvSpPr>
          <p:cNvPr id="4" name="Slide Number Placeholder 3"/>
          <p:cNvSpPr>
            <a:spLocks noGrp="1"/>
          </p:cNvSpPr>
          <p:nvPr>
            <p:ph type="sldNum" sz="quarter" idx="10"/>
          </p:nvPr>
        </p:nvSpPr>
        <p:spPr/>
        <p:txBody>
          <a:bodyPr/>
          <a:lstStyle/>
          <a:p>
            <a:fld id="{1C045077-5CD9-4644-9D3D-52C14D469A56}" type="slidenum">
              <a:rPr lang="en-US" smtClean="0"/>
              <a:pPr/>
              <a:t>26</a:t>
            </a:fld>
            <a:endParaRPr lang="en-US" dirty="0"/>
          </a:p>
        </p:txBody>
      </p:sp>
    </p:spTree>
    <p:extLst>
      <p:ext uri="{BB962C8B-B14F-4D97-AF65-F5344CB8AC3E}">
        <p14:creationId xmlns:p14="http://schemas.microsoft.com/office/powerpoint/2010/main" val="4265557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unthinking customs and habits can get in the way of good ethical decision making.</a:t>
            </a:r>
          </a:p>
          <a:p>
            <a:endParaRPr lang="en-US" dirty="0"/>
          </a:p>
          <a:p>
            <a:r>
              <a:rPr lang="en-US" dirty="0"/>
              <a:t>Sometimes we don’t see them, other times we’re looking the other way.</a:t>
            </a:r>
          </a:p>
          <a:p>
            <a:endParaRPr lang="en-US" dirty="0"/>
          </a:p>
          <a:p>
            <a:r>
              <a:rPr lang="en-US" dirty="0"/>
              <a:t>One way to detect early warnings of attitudes, habits, biases, distortions, justifications and excuses that can lead you down the wrong path on ethical issues is to think of them as SLIPPERY SLOPE TRAPS. These are to be recognised quickly and avoided where possible.</a:t>
            </a:r>
          </a:p>
          <a:p>
            <a:endParaRPr lang="en-US" dirty="0"/>
          </a:p>
          <a:p>
            <a:r>
              <a:rPr lang="en-US" dirty="0"/>
              <a:t>Recognise any of these excuses for not acting?</a:t>
            </a:r>
          </a:p>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27</a:t>
            </a:fld>
            <a:endParaRPr lang="en-US" dirty="0"/>
          </a:p>
        </p:txBody>
      </p:sp>
    </p:spTree>
    <p:extLst>
      <p:ext uri="{BB962C8B-B14F-4D97-AF65-F5344CB8AC3E}">
        <p14:creationId xmlns:p14="http://schemas.microsoft.com/office/powerpoint/2010/main" val="458660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AU" dirty="0"/>
              <a:t>Ethical decision making is a process that involves building awareness of ‘ethical content’ such as values, principles and beliefs about your defining purpose and an understanding of your own morals to guide your choices and actions. </a:t>
            </a:r>
            <a:endParaRPr lang="en-AU" dirty="0" smtClean="0"/>
          </a:p>
          <a:p>
            <a:pPr lvl="0"/>
            <a:endParaRPr lang="en-AU" dirty="0"/>
          </a:p>
          <a:p>
            <a:r>
              <a:rPr lang="en-AU" dirty="0" smtClean="0"/>
              <a:t>It is </a:t>
            </a:r>
            <a:r>
              <a:rPr lang="en-AU" dirty="0"/>
              <a:t>something that involves reflection </a:t>
            </a:r>
            <a:r>
              <a:rPr lang="en-AU" dirty="0" smtClean="0"/>
              <a:t>on what the dilemma is, knowing </a:t>
            </a:r>
            <a:r>
              <a:rPr lang="en-AU" dirty="0"/>
              <a:t>your biases, stereotypes, </a:t>
            </a:r>
            <a:r>
              <a:rPr lang="en-AU" dirty="0" smtClean="0"/>
              <a:t>assumptions, making a judgment and then actioning your decision. </a:t>
            </a:r>
          </a:p>
          <a:p>
            <a:endParaRPr lang="en-AU" dirty="0"/>
          </a:p>
          <a:p>
            <a:r>
              <a:rPr lang="en-AU" dirty="0" smtClean="0"/>
              <a:t>And </a:t>
            </a:r>
            <a:r>
              <a:rPr lang="en-AU" dirty="0"/>
              <a:t>it requires </a:t>
            </a:r>
            <a:r>
              <a:rPr lang="en-AU" b="1" dirty="0"/>
              <a:t>practice</a:t>
            </a:r>
            <a:r>
              <a:rPr lang="en-AU" dirty="0"/>
              <a:t> to get good at it</a:t>
            </a:r>
            <a:r>
              <a:rPr lang="en-AU" dirty="0" smtClean="0"/>
              <a:t>.</a:t>
            </a:r>
            <a:endParaRPr lang="en-AU" dirty="0"/>
          </a:p>
          <a:p>
            <a:endParaRPr lang="en-US" dirty="0" smtClean="0"/>
          </a:p>
          <a:p>
            <a:r>
              <a:rPr lang="en-US" dirty="0" smtClean="0"/>
              <a:t>We have developed this framework to assist you to work through tricky ethical dilemmas in a clear, practical way. Now let’s use it on some dilemmas!</a:t>
            </a:r>
          </a:p>
        </p:txBody>
      </p:sp>
      <p:sp>
        <p:nvSpPr>
          <p:cNvPr id="4" name="Slide Number Placeholder 3"/>
          <p:cNvSpPr>
            <a:spLocks noGrp="1"/>
          </p:cNvSpPr>
          <p:nvPr>
            <p:ph type="sldNum" sz="quarter" idx="10"/>
          </p:nvPr>
        </p:nvSpPr>
        <p:spPr/>
        <p:txBody>
          <a:bodyPr/>
          <a:lstStyle/>
          <a:p>
            <a:fld id="{1C045077-5CD9-4644-9D3D-52C14D469A56}" type="slidenum">
              <a:rPr lang="en-US" smtClean="0"/>
              <a:pPr/>
              <a:t>28</a:t>
            </a:fld>
            <a:endParaRPr lang="en-US" dirty="0"/>
          </a:p>
        </p:txBody>
      </p:sp>
    </p:spTree>
    <p:extLst>
      <p:ext uri="{BB962C8B-B14F-4D97-AF65-F5344CB8AC3E}">
        <p14:creationId xmlns:p14="http://schemas.microsoft.com/office/powerpoint/2010/main" val="394668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the fun begins . . .</a:t>
            </a:r>
          </a:p>
          <a:p>
            <a:endParaRPr lang="en-US" dirty="0" smtClean="0"/>
          </a:p>
          <a:p>
            <a:r>
              <a:rPr lang="en-US" dirty="0" smtClean="0"/>
              <a:t>We’re going to invite three people to form a panel on stage to work through a relevant ‘What to do? ethical dilemma. </a:t>
            </a:r>
            <a:r>
              <a:rPr lang="en-US" dirty="0"/>
              <a:t>Y</a:t>
            </a:r>
            <a:r>
              <a:rPr lang="en-US" dirty="0" smtClean="0"/>
              <a:t>ou’ll be confronted with a situation, where right and wrong isn’t so clear in which you’ll need to evaluate, discuss, debate and decide their own course of action.</a:t>
            </a:r>
          </a:p>
          <a:p>
            <a:endParaRPr lang="en-US" dirty="0" smtClean="0"/>
          </a:p>
          <a:p>
            <a:r>
              <a:rPr lang="en-AU" dirty="0" smtClean="0"/>
              <a:t>We’ll chat about what is at stake and for whom, the consequences, the values that underpin their choices and how this relates to what the purpose of sport is to them, plus reflection on the assumptions and biases that may affect the choices that are made. </a:t>
            </a:r>
          </a:p>
          <a:p>
            <a:endParaRPr lang="en-AU" dirty="0"/>
          </a:p>
          <a:p>
            <a:r>
              <a:rPr lang="en-AU" dirty="0" smtClean="0"/>
              <a:t>For the wider group, you can get involved and reflect with the panel on their answers.</a:t>
            </a:r>
          </a:p>
          <a:p>
            <a:endParaRPr lang="en-AU" dirty="0"/>
          </a:p>
          <a:p>
            <a:r>
              <a:rPr lang="en-AU" dirty="0"/>
              <a:t>M</a:t>
            </a:r>
            <a:r>
              <a:rPr lang="en-AU" dirty="0" smtClean="0"/>
              <a:t>ake sure </a:t>
            </a:r>
            <a:r>
              <a:rPr lang="en-AU" dirty="0"/>
              <a:t>to </a:t>
            </a:r>
            <a:r>
              <a:rPr lang="en-AU" dirty="0" smtClean="0"/>
              <a:t>follow using your </a:t>
            </a:r>
            <a:r>
              <a:rPr lang="en-AU" i="1" dirty="0" smtClean="0"/>
              <a:t>Ethical </a:t>
            </a:r>
            <a:r>
              <a:rPr lang="en-AU" i="1" dirty="0"/>
              <a:t>decision-making framework</a:t>
            </a:r>
            <a:r>
              <a:rPr lang="en-AU" dirty="0"/>
              <a:t> </a:t>
            </a:r>
            <a:r>
              <a:rPr lang="en-AU" dirty="0" smtClean="0"/>
              <a:t>- as </a:t>
            </a:r>
            <a:r>
              <a:rPr lang="en-AU" dirty="0"/>
              <a:t>a guide to step through the dilemma-solving process. </a:t>
            </a:r>
            <a:endParaRPr lang="en-AU" dirty="0" smtClean="0"/>
          </a:p>
        </p:txBody>
      </p:sp>
      <p:sp>
        <p:nvSpPr>
          <p:cNvPr id="4" name="Slide Number Placeholder 3"/>
          <p:cNvSpPr>
            <a:spLocks noGrp="1"/>
          </p:cNvSpPr>
          <p:nvPr>
            <p:ph type="sldNum" sz="quarter" idx="10"/>
          </p:nvPr>
        </p:nvSpPr>
        <p:spPr/>
        <p:txBody>
          <a:bodyPr/>
          <a:lstStyle/>
          <a:p>
            <a:fld id="{1C045077-5CD9-4644-9D3D-52C14D469A56}" type="slidenum">
              <a:rPr lang="en-US" smtClean="0"/>
              <a:pPr/>
              <a:t>29</a:t>
            </a:fld>
            <a:endParaRPr lang="en-US" dirty="0"/>
          </a:p>
        </p:txBody>
      </p:sp>
    </p:spTree>
    <p:extLst>
      <p:ext uri="{BB962C8B-B14F-4D97-AF65-F5344CB8AC3E}">
        <p14:creationId xmlns:p14="http://schemas.microsoft.com/office/powerpoint/2010/main" val="4152569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31</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32</a:t>
            </a:fld>
            <a:endParaRPr lang="en-US" dirty="0"/>
          </a:p>
        </p:txBody>
      </p:sp>
    </p:spTree>
    <p:extLst>
      <p:ext uri="{BB962C8B-B14F-4D97-AF65-F5344CB8AC3E}">
        <p14:creationId xmlns:p14="http://schemas.microsoft.com/office/powerpoint/2010/main" val="316578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33</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34</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35</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200"/>
              </a:spcAft>
              <a:buFont typeface="Arial"/>
              <a:buChar char="•"/>
            </a:pPr>
            <a:r>
              <a:rPr lang="en-US" dirty="0"/>
              <a:t>An intro to ethical decision-making in sport.</a:t>
            </a:r>
          </a:p>
          <a:p>
            <a:pPr marL="342900" indent="-342900">
              <a:spcAft>
                <a:spcPts val="1200"/>
              </a:spcAft>
              <a:buFont typeface="Arial"/>
              <a:buChar char="•"/>
            </a:pPr>
            <a:r>
              <a:rPr lang="en-US" dirty="0"/>
              <a:t>T</a:t>
            </a:r>
            <a:r>
              <a:rPr lang="en-AU" dirty="0"/>
              <a:t>alk about choices, consequences, integrity, values, purpose and morals.</a:t>
            </a:r>
          </a:p>
          <a:p>
            <a:pPr marL="342900" indent="-342900">
              <a:spcAft>
                <a:spcPts val="1200"/>
              </a:spcAft>
              <a:buFont typeface="Arial"/>
              <a:buChar char="•"/>
            </a:pPr>
            <a:r>
              <a:rPr lang="en-US" dirty="0"/>
              <a:t>Introduce a simple, effective framework that can be used to guide you on ethical dilemmas.</a:t>
            </a:r>
            <a:endParaRPr lang="en-AU" dirty="0"/>
          </a:p>
          <a:p>
            <a:pPr marL="342900" lvl="0" indent="-342900">
              <a:spcAft>
                <a:spcPts val="1200"/>
              </a:spcAft>
              <a:buFont typeface="Arial"/>
              <a:buChar char="•"/>
            </a:pPr>
            <a:r>
              <a:rPr lang="en-AU" dirty="0"/>
              <a:t>Teach you ethical decision-making skills and then practice these on tricky dilemmas</a:t>
            </a:r>
            <a:r>
              <a:rPr lang="en-AU" dirty="0" smtClean="0"/>
              <a:t>.</a:t>
            </a:r>
          </a:p>
          <a:p>
            <a:pPr marL="342900" lvl="0" indent="-342900">
              <a:spcAft>
                <a:spcPts val="1200"/>
              </a:spcAft>
              <a:buFont typeface="Arial"/>
              <a:buChar char="•"/>
            </a:pPr>
            <a:r>
              <a:rPr lang="en-AU" dirty="0" smtClean="0"/>
              <a:t>No right or wrong</a:t>
            </a:r>
          </a:p>
          <a:p>
            <a:pPr marL="342900" lvl="0" indent="-342900">
              <a:spcAft>
                <a:spcPts val="1200"/>
              </a:spcAft>
              <a:buFont typeface="Arial"/>
              <a:buChar char="•"/>
            </a:pPr>
            <a:r>
              <a:rPr lang="en-AU" dirty="0" smtClean="0"/>
              <a:t>We want your participation</a:t>
            </a:r>
          </a:p>
          <a:p>
            <a:pPr marL="342900" lvl="0" indent="-342900">
              <a:spcAft>
                <a:spcPts val="1200"/>
              </a:spcAft>
              <a:buFont typeface="Arial"/>
              <a:buChar char="•"/>
            </a:pPr>
            <a:r>
              <a:rPr lang="en-AU" dirty="0" smtClean="0"/>
              <a:t>Be respectful of other’s views</a:t>
            </a:r>
            <a:endParaRPr lang="en-AU" dirty="0"/>
          </a:p>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a:t>
            </a:fld>
            <a:endParaRPr lang="en-US" dirty="0"/>
          </a:p>
        </p:txBody>
      </p:sp>
    </p:spTree>
    <p:extLst>
      <p:ext uri="{BB962C8B-B14F-4D97-AF65-F5344CB8AC3E}">
        <p14:creationId xmlns:p14="http://schemas.microsoft.com/office/powerpoint/2010/main" val="3452290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36</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37</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38</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39</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40</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41</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42</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43</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44</a:t>
            </a:fld>
            <a:endParaRPr lang="en-US" dirty="0"/>
          </a:p>
        </p:txBody>
      </p:sp>
    </p:spTree>
    <p:extLst>
      <p:ext uri="{BB962C8B-B14F-4D97-AF65-F5344CB8AC3E}">
        <p14:creationId xmlns:p14="http://schemas.microsoft.com/office/powerpoint/2010/main" val="838127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of the main goals today was to help you become more comfortable with what ethics and ethical decision-making is, so that you can utilise this information and the framework in practical situations in your lives. </a:t>
            </a:r>
          </a:p>
          <a:p>
            <a:endParaRPr lang="en-GB" dirty="0"/>
          </a:p>
          <a:p>
            <a:r>
              <a:rPr lang="en-GB" dirty="0"/>
              <a:t>There is not always an ideal answer or decision that leaves you completely comfortable once you have worked through a dilemma and the execution of that decision won’t necessarily be easy or palatable for you or others either. </a:t>
            </a:r>
          </a:p>
          <a:p>
            <a:endParaRPr lang="en-GB" dirty="0"/>
          </a:p>
          <a:p>
            <a:r>
              <a:rPr lang="en-GB" dirty="0"/>
              <a:t>What ethical decision making does do is leave you comfortable that you have invested well in making the best available choice in the circumstances. </a:t>
            </a:r>
            <a:r>
              <a:rPr lang="en-US" dirty="0"/>
              <a:t>Hopefully you have had a small sample of that today through our ‘What to do?’ ethical dilemma activities.</a:t>
            </a:r>
          </a:p>
          <a:p>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45</a:t>
            </a:fld>
            <a:endParaRPr lang="en-US" dirty="0"/>
          </a:p>
        </p:txBody>
      </p:sp>
    </p:spTree>
    <p:extLst>
      <p:ext uri="{BB962C8B-B14F-4D97-AF65-F5344CB8AC3E}">
        <p14:creationId xmlns:p14="http://schemas.microsoft.com/office/powerpoint/2010/main" val="260174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0525" y="296863"/>
            <a:ext cx="2447925" cy="1835150"/>
          </a:xfrm>
        </p:spPr>
      </p:sp>
      <p:sp>
        <p:nvSpPr>
          <p:cNvPr id="3" name="Notes Placeholder 2"/>
          <p:cNvSpPr>
            <a:spLocks noGrp="1"/>
          </p:cNvSpPr>
          <p:nvPr>
            <p:ph type="body" idx="1"/>
          </p:nvPr>
        </p:nvSpPr>
        <p:spPr>
          <a:xfrm>
            <a:off x="914400" y="2402886"/>
            <a:ext cx="7402016" cy="4212468"/>
          </a:xfrm>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first to arrive at the finish line was </a:t>
            </a:r>
            <a:r>
              <a:rPr lang="en-GB" dirty="0" smtClean="0">
                <a:hlinkClick r:id="rId3" action="ppaction://hlinkfile"/>
              </a:rPr>
              <a:t>Frederick Lorz</a:t>
            </a:r>
            <a:r>
              <a:rPr lang="en-GB" dirty="0" smtClean="0"/>
              <a:t>, who actually was just trotting back to the finish line to retrieve his clothes, after dropping out after nine miles. When the officials thought he had won the race, Lorz played along with his practical joke until he was found out shortly after the medal ceremony and was banned for a year by the </a:t>
            </a:r>
            <a:r>
              <a:rPr lang="en-GB" dirty="0" smtClean="0">
                <a:hlinkClick r:id="rId4" action="ppaction://hlinkfile" tooltip="Amateur Athletic Union"/>
              </a:rPr>
              <a:t>AAU</a:t>
            </a:r>
            <a:r>
              <a:rPr lang="en-GB" dirty="0" smtClean="0"/>
              <a:t> for this stunt  </a:t>
            </a:r>
            <a:r>
              <a:rPr lang="en-GB" dirty="0" smtClean="0">
                <a:hlinkClick r:id="rId5" action="ppaction://hlinkfile" tooltip="Thomas J. Hicks"/>
              </a:rPr>
              <a:t>Thomas Hicks</a:t>
            </a:r>
            <a:r>
              <a:rPr lang="en-GB" dirty="0" smtClean="0"/>
              <a:t> (a Briton running for the United States) was the first to cross the finish-line legally, after having received several doses of </a:t>
            </a:r>
            <a:r>
              <a:rPr lang="en-GB" dirty="0" smtClean="0">
                <a:hlinkClick r:id="rId6" action="ppaction://hlinkfile" tooltip="Strychnine sulfate"/>
              </a:rPr>
              <a:t>strychnine sulfate</a:t>
            </a:r>
            <a:r>
              <a:rPr lang="en-GB" dirty="0" smtClean="0"/>
              <a:t> mixed with brandy from his trainers. He was supported by his trainers when he crossed the finish, but is still considered the winner. Hicks had to be carried off the track, and possibly would have died in the stadium, had he not been treated by several doctors. A Cuban postman named </a:t>
            </a:r>
            <a:r>
              <a:rPr lang="en-GB" dirty="0" smtClean="0">
                <a:hlinkClick r:id="rId7" action="ppaction://hlinkfile" tooltip="Felix Carbajal"/>
              </a:rPr>
              <a:t>Felix Carbajal</a:t>
            </a:r>
            <a:r>
              <a:rPr lang="en-GB" dirty="0" smtClean="0"/>
              <a:t> joined the marathon, arriving at the last minute. He had to run in street clothes that he cut around the legs to make them look like shorts. He stopped off in an orchard en route to have a snack on some apples, which turned out to be rotten. The rotten apples caused him to have to lie down and take a nap. Despite falling ill to apples he finished in fourth place. Also, a runner finished half of the Marathon driving an automobile.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Eight players from the Chicago White Sox were allegedly bribed by gamblers to throw the 1919 World Series to the Cincinnati Reds. The eight implicated players, among them the great "Shoeless" Joe Jackson, were later acquitted on criminal charges. They were, however, banned from baseball for life. </a:t>
            </a:r>
          </a:p>
          <a:p>
            <a:endParaRPr lang="en-GB" dirty="0" smtClean="0"/>
          </a:p>
          <a:p>
            <a:endParaRPr lang="en-GB" dirty="0" smtClean="0"/>
          </a:p>
          <a:p>
            <a:r>
              <a:rPr lang="en-GB" dirty="0" smtClean="0"/>
              <a:t>In the past, riders have scattered broken glass and fans have tossed nails on the road to confound rivals. In the 1960s, riders attempted to gain a competitive edge with amphetamines and alcohol. In doing so, Britain's Tim Simpson lost his life during the 1967 Tour.</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 April. 21, 1980, the 23-year-old Ruiz was the first woman to cross the finish line at the Boston Marathon. She did it in the third-fastest time ever recorded for a female runner (two hours, 31 minutes, 56 seconds).  Eventually a few spectators came forward and said they saw Ruiz join the race during its final half-mile. It seems that she had sprinted to the finish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Johnson captured the imagination of Canadians on Sept. 27, 1988, when he won the 100-metre sprint title in a world-record time of 9.79 seconds at the Seoul Olympics. To make the victory even sweeter, Johnson captured the gold medal by handily defeating American rival Carl Lewis. </a:t>
            </a:r>
            <a:br>
              <a:rPr lang="en-GB" dirty="0" smtClean="0"/>
            </a:br>
            <a:r>
              <a:rPr lang="en-GB" dirty="0" smtClean="0"/>
              <a:t>The euphoria of Johnson's win didn't last, however, when it was found the Canadian tested positive for the anabolic steroid stanozolol.</a:t>
            </a:r>
          </a:p>
          <a:p>
            <a:endParaRPr lang="en-GB" dirty="0" smtClean="0"/>
          </a:p>
          <a:p>
            <a:r>
              <a:rPr lang="en-GB" dirty="0" smtClean="0"/>
              <a:t>Harding, a former U.S. national skating champion, was in a heated battle with Kerrigan for the U.S. title in January of 1994. The competition was touted as a preview of the gold-medal battle at the Lillehammer Olympics one month later.  But during practice for the championships, Kerrigan was clubbed in the leg and injured by a mysterious assailant. Harding went on to win the competition, but soon found herself in the middle of a criminal investigation into the attack on Kerrigan.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2B9EDD97-AFA3-4AB3-B38F-7886BD046951}"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22C28-23E0-4C7E-BBE8-765FE0CCF7C6}" type="slidenum">
              <a:rPr lang="en-AU"/>
              <a:pPr/>
              <a:t>5</a:t>
            </a:fld>
            <a:endParaRPr lang="en-AU"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AU" dirty="0"/>
              <a:t>Sport is the great </a:t>
            </a:r>
            <a:r>
              <a:rPr lang="en-AU" b="1" dirty="0"/>
              <a:t>paradox </a:t>
            </a:r>
            <a:r>
              <a:rPr lang="en-AU" dirty="0"/>
              <a:t>– it’s the the sinner and the saviour (depending on who you speak to). </a:t>
            </a:r>
          </a:p>
          <a:p>
            <a:endParaRPr lang="en-AU" dirty="0" smtClean="0"/>
          </a:p>
          <a:p>
            <a:r>
              <a:rPr lang="en-AU" dirty="0" smtClean="0"/>
              <a:t>Why </a:t>
            </a:r>
            <a:r>
              <a:rPr lang="en-AU" dirty="0"/>
              <a:t>– it’s life under a microscope with every social issue (good and bad) thrown in with the competition </a:t>
            </a:r>
            <a:r>
              <a:rPr lang="en-AU" dirty="0" smtClean="0"/>
              <a:t>element and </a:t>
            </a:r>
            <a:r>
              <a:rPr lang="en-AU" dirty="0"/>
              <a:t>human nature and </a:t>
            </a:r>
            <a:r>
              <a:rPr lang="en-AU" dirty="0" smtClean="0"/>
              <a:t>parents and their kids all </a:t>
            </a:r>
            <a:r>
              <a:rPr lang="en-AU" dirty="0"/>
              <a:t>mixed together.</a:t>
            </a:r>
          </a:p>
          <a:p>
            <a:endParaRPr lang="en-AU" dirty="0" smtClean="0"/>
          </a:p>
          <a:p>
            <a:r>
              <a:rPr lang="en-AU" dirty="0" smtClean="0"/>
              <a:t>Coaches </a:t>
            </a:r>
            <a:r>
              <a:rPr lang="en-AU" dirty="0"/>
              <a:t>and officials live it, players will do whatever it takes to win, spectators support is </a:t>
            </a:r>
            <a:r>
              <a:rPr lang="en-AU" dirty="0" smtClean="0"/>
              <a:t>fanatical.</a:t>
            </a:r>
            <a:endParaRPr lang="en-AU" dirty="0"/>
          </a:p>
          <a:p>
            <a:endParaRPr lang="en-AU" dirty="0" smtClean="0"/>
          </a:p>
          <a:p>
            <a:r>
              <a:rPr lang="en-AU" dirty="0" smtClean="0"/>
              <a:t>No </a:t>
            </a:r>
            <a:r>
              <a:rPr lang="en-AU" dirty="0"/>
              <a:t>one escapes its passionate pull - which inevitably brings out the best </a:t>
            </a:r>
            <a:r>
              <a:rPr lang="en-AU" i="1" dirty="0"/>
              <a:t>and</a:t>
            </a:r>
            <a:r>
              <a:rPr lang="en-AU" dirty="0"/>
              <a:t> worst in everyone involved.</a:t>
            </a:r>
          </a:p>
          <a:p>
            <a:endParaRPr lang="en-AU" dirty="0" smtClean="0"/>
          </a:p>
          <a:p>
            <a:r>
              <a:rPr lang="en-AU" dirty="0" smtClean="0"/>
              <a:t>Is </a:t>
            </a:r>
            <a:r>
              <a:rPr lang="en-AU" dirty="0"/>
              <a:t>it any wonder we have the range of integrity </a:t>
            </a:r>
            <a:r>
              <a:rPr lang="en-AU" dirty="0" smtClean="0"/>
              <a:t>and </a:t>
            </a:r>
            <a:r>
              <a:rPr lang="en-AU" dirty="0"/>
              <a:t>corruption </a:t>
            </a:r>
            <a:r>
              <a:rPr lang="en-AU" dirty="0" smtClean="0"/>
              <a:t>issues (poor parent and spectator behaviour, bullying, abuse and violence, discrimination </a:t>
            </a:r>
            <a:r>
              <a:rPr lang="en-AU" dirty="0"/>
              <a:t>and exclusion </a:t>
            </a:r>
            <a:r>
              <a:rPr lang="en-AU" dirty="0" smtClean="0"/>
              <a:t>issues that we currently have in sport. </a:t>
            </a:r>
            <a:endParaRPr lang="en-AU" dirty="0"/>
          </a:p>
          <a:p>
            <a:endParaRPr lang="en-A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22C28-23E0-4C7E-BBE8-765FE0CCF7C6}" type="slidenum">
              <a:rPr lang="en-AU"/>
              <a:pPr/>
              <a:t>6</a:t>
            </a:fld>
            <a:endParaRPr lang="en-AU"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AU" dirty="0"/>
              <a:t>Sport is the great </a:t>
            </a:r>
            <a:r>
              <a:rPr lang="en-AU" b="1" dirty="0"/>
              <a:t>paradox </a:t>
            </a:r>
            <a:r>
              <a:rPr lang="en-AU" dirty="0"/>
              <a:t>– it’s the the sinner and the saviour (depending on who you speak to). </a:t>
            </a:r>
          </a:p>
          <a:p>
            <a:endParaRPr lang="en-AU" dirty="0" smtClean="0"/>
          </a:p>
          <a:p>
            <a:r>
              <a:rPr lang="en-AU" dirty="0" smtClean="0"/>
              <a:t>Why </a:t>
            </a:r>
            <a:r>
              <a:rPr lang="en-AU" dirty="0"/>
              <a:t>– it’s life under a microscope with every social issue (good and bad) thrown in with the competition </a:t>
            </a:r>
            <a:r>
              <a:rPr lang="en-AU" dirty="0" smtClean="0"/>
              <a:t>element and </a:t>
            </a:r>
            <a:r>
              <a:rPr lang="en-AU" dirty="0"/>
              <a:t>human nature and </a:t>
            </a:r>
            <a:r>
              <a:rPr lang="en-AU" dirty="0" smtClean="0"/>
              <a:t>parents and their kids all </a:t>
            </a:r>
            <a:r>
              <a:rPr lang="en-AU" dirty="0"/>
              <a:t>mixed together.</a:t>
            </a:r>
          </a:p>
          <a:p>
            <a:endParaRPr lang="en-AU" dirty="0" smtClean="0"/>
          </a:p>
          <a:p>
            <a:r>
              <a:rPr lang="en-AU" dirty="0" smtClean="0"/>
              <a:t>Coaches </a:t>
            </a:r>
            <a:r>
              <a:rPr lang="en-AU" dirty="0"/>
              <a:t>and officials live it, players will do whatever it takes to win, spectators support is </a:t>
            </a:r>
            <a:r>
              <a:rPr lang="en-AU" dirty="0" smtClean="0"/>
              <a:t>fanatical.</a:t>
            </a:r>
            <a:endParaRPr lang="en-AU" dirty="0"/>
          </a:p>
          <a:p>
            <a:endParaRPr lang="en-AU" dirty="0" smtClean="0"/>
          </a:p>
          <a:p>
            <a:r>
              <a:rPr lang="en-AU" dirty="0" smtClean="0"/>
              <a:t>No </a:t>
            </a:r>
            <a:r>
              <a:rPr lang="en-AU" dirty="0"/>
              <a:t>one escapes its passionate pull - which inevitably brings out the best </a:t>
            </a:r>
            <a:r>
              <a:rPr lang="en-AU" i="1" dirty="0"/>
              <a:t>and</a:t>
            </a:r>
            <a:r>
              <a:rPr lang="en-AU" dirty="0"/>
              <a:t> worst in everyone involved.</a:t>
            </a:r>
          </a:p>
          <a:p>
            <a:endParaRPr lang="en-AU" dirty="0" smtClean="0"/>
          </a:p>
          <a:p>
            <a:r>
              <a:rPr lang="en-AU" dirty="0" smtClean="0"/>
              <a:t>Is </a:t>
            </a:r>
            <a:r>
              <a:rPr lang="en-AU" dirty="0"/>
              <a:t>it any wonder we have the range of integrity </a:t>
            </a:r>
            <a:r>
              <a:rPr lang="en-AU" dirty="0" smtClean="0"/>
              <a:t>and </a:t>
            </a:r>
            <a:r>
              <a:rPr lang="en-AU" dirty="0"/>
              <a:t>corruption </a:t>
            </a:r>
            <a:r>
              <a:rPr lang="en-AU" dirty="0" smtClean="0"/>
              <a:t>issues (poor parent and spectator behaviour, bullying, abuse and violence, discrimination </a:t>
            </a:r>
            <a:r>
              <a:rPr lang="en-AU" dirty="0"/>
              <a:t>and exclusion </a:t>
            </a:r>
            <a:r>
              <a:rPr lang="en-AU" dirty="0" smtClean="0"/>
              <a:t>issues that we currently have in sport. </a:t>
            </a:r>
            <a:endParaRPr lang="en-AU" dirty="0"/>
          </a:p>
          <a:p>
            <a:endParaRPr lang="en-A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22C28-23E0-4C7E-BBE8-765FE0CCF7C6}" type="slidenum">
              <a:rPr lang="en-AU"/>
              <a:pPr/>
              <a:t>7</a:t>
            </a:fld>
            <a:endParaRPr lang="en-AU"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AU" dirty="0"/>
              <a:t>Sport is the great </a:t>
            </a:r>
            <a:r>
              <a:rPr lang="en-AU" b="1" dirty="0"/>
              <a:t>paradox </a:t>
            </a:r>
            <a:r>
              <a:rPr lang="en-AU" dirty="0"/>
              <a:t>– it’s the the sinner and the saviour (depending on who you speak to). </a:t>
            </a:r>
          </a:p>
          <a:p>
            <a:endParaRPr lang="en-AU" dirty="0" smtClean="0"/>
          </a:p>
          <a:p>
            <a:r>
              <a:rPr lang="en-AU" dirty="0" smtClean="0"/>
              <a:t>Why </a:t>
            </a:r>
            <a:r>
              <a:rPr lang="en-AU" dirty="0"/>
              <a:t>– it’s life under a microscope with every social issue (good and bad) thrown in with the competition </a:t>
            </a:r>
            <a:r>
              <a:rPr lang="en-AU" dirty="0" smtClean="0"/>
              <a:t>element and </a:t>
            </a:r>
            <a:r>
              <a:rPr lang="en-AU" dirty="0"/>
              <a:t>human nature and </a:t>
            </a:r>
            <a:r>
              <a:rPr lang="en-AU" dirty="0" smtClean="0"/>
              <a:t>parents and their kids all </a:t>
            </a:r>
            <a:r>
              <a:rPr lang="en-AU" dirty="0"/>
              <a:t>mixed together.</a:t>
            </a:r>
          </a:p>
          <a:p>
            <a:endParaRPr lang="en-AU" dirty="0" smtClean="0"/>
          </a:p>
          <a:p>
            <a:r>
              <a:rPr lang="en-AU" dirty="0" smtClean="0"/>
              <a:t>Coaches </a:t>
            </a:r>
            <a:r>
              <a:rPr lang="en-AU" dirty="0"/>
              <a:t>and officials live it, players will do whatever it takes to win, spectators support is </a:t>
            </a:r>
            <a:r>
              <a:rPr lang="en-AU" dirty="0" smtClean="0"/>
              <a:t>fanatical.</a:t>
            </a:r>
            <a:endParaRPr lang="en-AU" dirty="0"/>
          </a:p>
          <a:p>
            <a:endParaRPr lang="en-AU" dirty="0" smtClean="0"/>
          </a:p>
          <a:p>
            <a:r>
              <a:rPr lang="en-AU" dirty="0" smtClean="0"/>
              <a:t>No </a:t>
            </a:r>
            <a:r>
              <a:rPr lang="en-AU" dirty="0"/>
              <a:t>one escapes its passionate pull - which inevitably brings out the best </a:t>
            </a:r>
            <a:r>
              <a:rPr lang="en-AU" i="1" dirty="0"/>
              <a:t>and</a:t>
            </a:r>
            <a:r>
              <a:rPr lang="en-AU" dirty="0"/>
              <a:t> worst in everyone involved.</a:t>
            </a:r>
          </a:p>
          <a:p>
            <a:endParaRPr lang="en-AU" dirty="0" smtClean="0"/>
          </a:p>
          <a:p>
            <a:r>
              <a:rPr lang="en-AU" dirty="0" smtClean="0"/>
              <a:t>Is </a:t>
            </a:r>
            <a:r>
              <a:rPr lang="en-AU" dirty="0"/>
              <a:t>it any wonder we have the range of integrity </a:t>
            </a:r>
            <a:r>
              <a:rPr lang="en-AU" dirty="0" smtClean="0"/>
              <a:t>and </a:t>
            </a:r>
            <a:r>
              <a:rPr lang="en-AU" dirty="0"/>
              <a:t>corruption </a:t>
            </a:r>
            <a:r>
              <a:rPr lang="en-AU" dirty="0" smtClean="0"/>
              <a:t>issues (poor parent and spectator behaviour, bullying, abuse and violence, discrimination </a:t>
            </a:r>
            <a:r>
              <a:rPr lang="en-AU" dirty="0"/>
              <a:t>and exclusion </a:t>
            </a:r>
            <a:r>
              <a:rPr lang="en-AU" dirty="0" smtClean="0"/>
              <a:t>issues that we currently have in sport. </a:t>
            </a:r>
            <a:endParaRPr lang="en-AU" dirty="0"/>
          </a:p>
          <a:p>
            <a:endParaRPr lang="en-A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22C28-23E0-4C7E-BBE8-765FE0CCF7C6}" type="slidenum">
              <a:rPr lang="en-AU"/>
              <a:pPr/>
              <a:t>8</a:t>
            </a:fld>
            <a:endParaRPr lang="en-AU"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AU" dirty="0"/>
              <a:t>Sport is the great </a:t>
            </a:r>
            <a:r>
              <a:rPr lang="en-AU" b="1" dirty="0"/>
              <a:t>paradox </a:t>
            </a:r>
            <a:r>
              <a:rPr lang="en-AU" dirty="0"/>
              <a:t>– it’s the the sinner and the saviour (depending on who you speak to). </a:t>
            </a:r>
          </a:p>
          <a:p>
            <a:endParaRPr lang="en-AU" dirty="0" smtClean="0"/>
          </a:p>
          <a:p>
            <a:r>
              <a:rPr lang="en-AU" dirty="0" smtClean="0"/>
              <a:t>Why </a:t>
            </a:r>
            <a:r>
              <a:rPr lang="en-AU" dirty="0"/>
              <a:t>– it’s life under a microscope with every social issue (good and bad) thrown in with the competition </a:t>
            </a:r>
            <a:r>
              <a:rPr lang="en-AU" dirty="0" smtClean="0"/>
              <a:t>element and </a:t>
            </a:r>
            <a:r>
              <a:rPr lang="en-AU" dirty="0"/>
              <a:t>human nature and </a:t>
            </a:r>
            <a:r>
              <a:rPr lang="en-AU" dirty="0" smtClean="0"/>
              <a:t>parents and their kids all </a:t>
            </a:r>
            <a:r>
              <a:rPr lang="en-AU" dirty="0"/>
              <a:t>mixed together.</a:t>
            </a:r>
          </a:p>
          <a:p>
            <a:endParaRPr lang="en-AU" dirty="0" smtClean="0"/>
          </a:p>
          <a:p>
            <a:r>
              <a:rPr lang="en-AU" dirty="0" smtClean="0"/>
              <a:t>Coaches </a:t>
            </a:r>
            <a:r>
              <a:rPr lang="en-AU" dirty="0"/>
              <a:t>and officials live it, players will do whatever it takes to win, spectators support is </a:t>
            </a:r>
            <a:r>
              <a:rPr lang="en-AU" dirty="0" smtClean="0"/>
              <a:t>fanatical.</a:t>
            </a:r>
            <a:endParaRPr lang="en-AU" dirty="0"/>
          </a:p>
          <a:p>
            <a:endParaRPr lang="en-AU" dirty="0" smtClean="0"/>
          </a:p>
          <a:p>
            <a:r>
              <a:rPr lang="en-AU" dirty="0" smtClean="0"/>
              <a:t>No </a:t>
            </a:r>
            <a:r>
              <a:rPr lang="en-AU" dirty="0"/>
              <a:t>one escapes its passionate pull - which inevitably brings out the best </a:t>
            </a:r>
            <a:r>
              <a:rPr lang="en-AU" i="1" dirty="0"/>
              <a:t>and</a:t>
            </a:r>
            <a:r>
              <a:rPr lang="en-AU" dirty="0"/>
              <a:t> worst in everyone involved.</a:t>
            </a:r>
          </a:p>
          <a:p>
            <a:endParaRPr lang="en-AU" dirty="0" smtClean="0"/>
          </a:p>
          <a:p>
            <a:r>
              <a:rPr lang="en-AU" dirty="0" smtClean="0"/>
              <a:t>Is </a:t>
            </a:r>
            <a:r>
              <a:rPr lang="en-AU" dirty="0"/>
              <a:t>it any wonder we have the range of integrity </a:t>
            </a:r>
            <a:r>
              <a:rPr lang="en-AU" dirty="0" smtClean="0"/>
              <a:t>and </a:t>
            </a:r>
            <a:r>
              <a:rPr lang="en-AU" dirty="0"/>
              <a:t>corruption </a:t>
            </a:r>
            <a:r>
              <a:rPr lang="en-AU" dirty="0" smtClean="0"/>
              <a:t>issues (poor parent and spectator behaviour, bullying, abuse and violence, discrimination </a:t>
            </a:r>
            <a:r>
              <a:rPr lang="en-AU" dirty="0"/>
              <a:t>and exclusion </a:t>
            </a:r>
            <a:r>
              <a:rPr lang="en-AU" dirty="0" smtClean="0"/>
              <a:t>issues that we currently have in sport. </a:t>
            </a:r>
            <a:endParaRPr lang="en-AU" dirty="0"/>
          </a:p>
          <a:p>
            <a:endParaRPr lang="en-A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range of laws, rules, policies and good governance principles in place</a:t>
            </a:r>
          </a:p>
          <a:p>
            <a:endParaRPr lang="en-US" dirty="0"/>
          </a:p>
          <a:p>
            <a:r>
              <a:rPr lang="en-US" dirty="0" smtClean="0"/>
              <a:t>Codes of conduct and behaviour for sporting organisations and their participants</a:t>
            </a:r>
          </a:p>
          <a:p>
            <a:endParaRPr lang="en-US" dirty="0"/>
          </a:p>
          <a:p>
            <a:r>
              <a:rPr lang="en-US" dirty="0" smtClean="0"/>
              <a:t>Complaints processes, investigations and tribunals</a:t>
            </a:r>
          </a:p>
          <a:p>
            <a:endParaRPr lang="en-US" dirty="0" smtClean="0"/>
          </a:p>
          <a:p>
            <a:r>
              <a:rPr lang="en-US" dirty="0" smtClean="0"/>
              <a:t>Sport integrity units and monitoring </a:t>
            </a:r>
          </a:p>
          <a:p>
            <a:endParaRPr lang="en-US" dirty="0"/>
          </a:p>
          <a:p>
            <a:r>
              <a:rPr lang="en-US" dirty="0"/>
              <a:t>P</a:t>
            </a:r>
            <a:r>
              <a:rPr lang="en-US" dirty="0" smtClean="0"/>
              <a:t>enalties, sanctions and bans for those who transgress.</a:t>
            </a:r>
          </a:p>
          <a:p>
            <a:endParaRPr lang="en-US" dirty="0"/>
          </a:p>
          <a:p>
            <a:r>
              <a:rPr lang="en-US" dirty="0"/>
              <a:t>We have education and training on the rules, monitoring, testing, investigations and sanctions to deter people from poor choices and the risks and consequences of those choices.</a:t>
            </a:r>
          </a:p>
          <a:p>
            <a:endParaRPr lang="en-US" dirty="0"/>
          </a:p>
          <a:p>
            <a:r>
              <a:rPr lang="en-US" dirty="0"/>
              <a:t>But still people transgress and still integrity issues abound. </a:t>
            </a:r>
            <a:r>
              <a:rPr lang="en-US" dirty="0" smtClean="0"/>
              <a:t>For some, the risks are always worth the rewards and human nature makes us fallible.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1C045077-5CD9-4644-9D3D-52C14D469A56}" type="slidenum">
              <a:rPr lang="en-US" smtClean="0"/>
              <a:pPr/>
              <a:t>9</a:t>
            </a:fld>
            <a:endParaRPr lang="en-US" dirty="0"/>
          </a:p>
        </p:txBody>
      </p:sp>
    </p:spTree>
    <p:extLst>
      <p:ext uri="{BB962C8B-B14F-4D97-AF65-F5344CB8AC3E}">
        <p14:creationId xmlns:p14="http://schemas.microsoft.com/office/powerpoint/2010/main" val="126702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41BDE04F-F105-124D-870B-E03430E0117B}" type="datetime1">
              <a:rPr lang="en-AU" smtClean="0"/>
              <a:t>8/12/16</a:t>
            </a:fld>
            <a:endParaRPr lang="en-US" dirty="0"/>
          </a:p>
        </p:txBody>
      </p:sp>
      <p:sp>
        <p:nvSpPr>
          <p:cNvPr id="5" name="Footer Placeholder 4"/>
          <p:cNvSpPr>
            <a:spLocks noGrp="1"/>
          </p:cNvSpPr>
          <p:nvPr>
            <p:ph type="ftr" sz="quarter" idx="11"/>
          </p:nvPr>
        </p:nvSpPr>
        <p:spPr/>
        <p:txBody>
          <a:bodyPr/>
          <a:lstStyle/>
          <a:p>
            <a:r>
              <a:rPr lang="en-US" dirty="0" smtClean="0"/>
              <a:t>Slide</a:t>
            </a:r>
            <a:endParaRPr lang="en-US" dirty="0"/>
          </a:p>
        </p:txBody>
      </p:sp>
      <p:sp>
        <p:nvSpPr>
          <p:cNvPr id="6" name="Slide Number Placeholder 5"/>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117AD08-1DD3-E145-A434-7ABAAA7D0C5B}" type="datetime1">
              <a:rPr lang="en-AU" smtClean="0"/>
              <a:t>8/12/16</a:t>
            </a:fld>
            <a:endParaRPr lang="en-US" dirty="0"/>
          </a:p>
        </p:txBody>
      </p:sp>
      <p:sp>
        <p:nvSpPr>
          <p:cNvPr id="5" name="Footer Placeholder 4"/>
          <p:cNvSpPr>
            <a:spLocks noGrp="1"/>
          </p:cNvSpPr>
          <p:nvPr>
            <p:ph type="ftr" sz="quarter" idx="11"/>
          </p:nvPr>
        </p:nvSpPr>
        <p:spPr/>
        <p:txBody>
          <a:bodyPr/>
          <a:lstStyle/>
          <a:p>
            <a:r>
              <a:rPr lang="en-US" dirty="0" smtClean="0"/>
              <a:t>Slide</a:t>
            </a:r>
            <a:endParaRPr lang="en-US" dirty="0"/>
          </a:p>
        </p:txBody>
      </p:sp>
      <p:sp>
        <p:nvSpPr>
          <p:cNvPr id="6" name="Slide Number Placeholder 5"/>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02857C3-3783-7044-BC20-00F817C36A21}" type="datetime1">
              <a:rPr lang="en-AU" smtClean="0"/>
              <a:t>8/12/16</a:t>
            </a:fld>
            <a:endParaRPr lang="en-US" dirty="0"/>
          </a:p>
        </p:txBody>
      </p:sp>
      <p:sp>
        <p:nvSpPr>
          <p:cNvPr id="5" name="Footer Placeholder 4"/>
          <p:cNvSpPr>
            <a:spLocks noGrp="1"/>
          </p:cNvSpPr>
          <p:nvPr>
            <p:ph type="ftr" sz="quarter" idx="11"/>
          </p:nvPr>
        </p:nvSpPr>
        <p:spPr/>
        <p:txBody>
          <a:bodyPr/>
          <a:lstStyle/>
          <a:p>
            <a:r>
              <a:rPr lang="en-US" dirty="0" smtClean="0"/>
              <a:t>Slide</a:t>
            </a:r>
            <a:endParaRPr lang="en-US" dirty="0"/>
          </a:p>
        </p:txBody>
      </p:sp>
      <p:sp>
        <p:nvSpPr>
          <p:cNvPr id="6" name="Slide Number Placeholder 5"/>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70F07E0-C8B6-CB44-BDB1-4B86E7355B74}" type="datetime1">
              <a:rPr lang="en-AU" smtClean="0"/>
              <a:t>8/12/16</a:t>
            </a:fld>
            <a:endParaRPr lang="en-US" dirty="0"/>
          </a:p>
        </p:txBody>
      </p:sp>
      <p:sp>
        <p:nvSpPr>
          <p:cNvPr id="5" name="Footer Placeholder 4"/>
          <p:cNvSpPr>
            <a:spLocks noGrp="1"/>
          </p:cNvSpPr>
          <p:nvPr>
            <p:ph type="ftr" sz="quarter" idx="11"/>
          </p:nvPr>
        </p:nvSpPr>
        <p:spPr/>
        <p:txBody>
          <a:bodyPr/>
          <a:lstStyle/>
          <a:p>
            <a:r>
              <a:rPr lang="en-US" dirty="0" smtClean="0"/>
              <a:t>Slide</a:t>
            </a:r>
            <a:endParaRPr lang="en-US" dirty="0"/>
          </a:p>
        </p:txBody>
      </p:sp>
      <p:sp>
        <p:nvSpPr>
          <p:cNvPr id="6" name="Slide Number Placeholder 5"/>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C2578BD3-236D-9548-9DC2-721FC2138EDE}" type="datetime1">
              <a:rPr lang="en-AU" smtClean="0"/>
              <a:t>8/12/16</a:t>
            </a:fld>
            <a:endParaRPr lang="en-US" dirty="0"/>
          </a:p>
        </p:txBody>
      </p:sp>
      <p:sp>
        <p:nvSpPr>
          <p:cNvPr id="5" name="Footer Placeholder 4"/>
          <p:cNvSpPr>
            <a:spLocks noGrp="1"/>
          </p:cNvSpPr>
          <p:nvPr>
            <p:ph type="ftr" sz="quarter" idx="11"/>
          </p:nvPr>
        </p:nvSpPr>
        <p:spPr/>
        <p:txBody>
          <a:bodyPr/>
          <a:lstStyle/>
          <a:p>
            <a:r>
              <a:rPr lang="en-US" dirty="0" smtClean="0"/>
              <a:t>Slide</a:t>
            </a:r>
            <a:endParaRPr lang="en-US" dirty="0"/>
          </a:p>
        </p:txBody>
      </p:sp>
      <p:sp>
        <p:nvSpPr>
          <p:cNvPr id="6" name="Slide Number Placeholder 5"/>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494BAD93-E1A1-4F4B-8DA0-EF35E3618A29}" type="datetime1">
              <a:rPr lang="en-AU" smtClean="0"/>
              <a:t>8/12/16</a:t>
            </a:fld>
            <a:endParaRPr lang="en-US" dirty="0"/>
          </a:p>
        </p:txBody>
      </p:sp>
      <p:sp>
        <p:nvSpPr>
          <p:cNvPr id="6" name="Footer Placeholder 5"/>
          <p:cNvSpPr>
            <a:spLocks noGrp="1"/>
          </p:cNvSpPr>
          <p:nvPr>
            <p:ph type="ftr" sz="quarter" idx="11"/>
          </p:nvPr>
        </p:nvSpPr>
        <p:spPr/>
        <p:txBody>
          <a:bodyPr/>
          <a:lstStyle/>
          <a:p>
            <a:r>
              <a:rPr lang="en-US" dirty="0" smtClean="0"/>
              <a:t>Slide</a:t>
            </a:r>
            <a:endParaRPr lang="en-US" dirty="0"/>
          </a:p>
        </p:txBody>
      </p:sp>
      <p:sp>
        <p:nvSpPr>
          <p:cNvPr id="7" name="Slide Number Placeholder 6"/>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AF50D953-8012-F444-B236-8018122E351C}" type="datetime1">
              <a:rPr lang="en-AU" smtClean="0"/>
              <a:t>8/12/16</a:t>
            </a:fld>
            <a:endParaRPr lang="en-US" dirty="0"/>
          </a:p>
        </p:txBody>
      </p:sp>
      <p:sp>
        <p:nvSpPr>
          <p:cNvPr id="8" name="Footer Placeholder 7"/>
          <p:cNvSpPr>
            <a:spLocks noGrp="1"/>
          </p:cNvSpPr>
          <p:nvPr>
            <p:ph type="ftr" sz="quarter" idx="11"/>
          </p:nvPr>
        </p:nvSpPr>
        <p:spPr/>
        <p:txBody>
          <a:bodyPr/>
          <a:lstStyle/>
          <a:p>
            <a:r>
              <a:rPr lang="en-US" dirty="0" smtClean="0"/>
              <a:t>Slide</a:t>
            </a:r>
            <a:endParaRPr lang="en-US" dirty="0"/>
          </a:p>
        </p:txBody>
      </p:sp>
      <p:sp>
        <p:nvSpPr>
          <p:cNvPr id="9" name="Slide Number Placeholder 8"/>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1056C965-E8CF-144D-B815-84EF777955BF}" type="datetime1">
              <a:rPr lang="en-AU" smtClean="0"/>
              <a:t>8/12/16</a:t>
            </a:fld>
            <a:endParaRPr lang="en-US" dirty="0"/>
          </a:p>
        </p:txBody>
      </p:sp>
      <p:sp>
        <p:nvSpPr>
          <p:cNvPr id="4" name="Footer Placeholder 3"/>
          <p:cNvSpPr>
            <a:spLocks noGrp="1"/>
          </p:cNvSpPr>
          <p:nvPr>
            <p:ph type="ftr" sz="quarter" idx="11"/>
          </p:nvPr>
        </p:nvSpPr>
        <p:spPr/>
        <p:txBody>
          <a:bodyPr/>
          <a:lstStyle/>
          <a:p>
            <a:r>
              <a:rPr lang="en-US" dirty="0" smtClean="0"/>
              <a:t>Slide</a:t>
            </a:r>
            <a:endParaRPr lang="en-US" dirty="0"/>
          </a:p>
        </p:txBody>
      </p:sp>
      <p:sp>
        <p:nvSpPr>
          <p:cNvPr id="5" name="Slide Number Placeholder 4"/>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22CE9-7300-7E47-B35A-66E4357A7965}" type="datetime1">
              <a:rPr lang="en-AU" smtClean="0"/>
              <a:t>8/12/16</a:t>
            </a:fld>
            <a:endParaRPr lang="en-US" dirty="0"/>
          </a:p>
        </p:txBody>
      </p:sp>
      <p:sp>
        <p:nvSpPr>
          <p:cNvPr id="3" name="Footer Placeholder 2"/>
          <p:cNvSpPr>
            <a:spLocks noGrp="1"/>
          </p:cNvSpPr>
          <p:nvPr>
            <p:ph type="ftr" sz="quarter" idx="11"/>
          </p:nvPr>
        </p:nvSpPr>
        <p:spPr/>
        <p:txBody>
          <a:bodyPr/>
          <a:lstStyle/>
          <a:p>
            <a:r>
              <a:rPr lang="en-US" dirty="0" smtClean="0"/>
              <a:t>Slide</a:t>
            </a:r>
            <a:endParaRPr lang="en-US" dirty="0"/>
          </a:p>
        </p:txBody>
      </p:sp>
      <p:sp>
        <p:nvSpPr>
          <p:cNvPr id="4" name="Slide Number Placeholder 3"/>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FFA0AB6-41ED-1147-A1D8-4782CB788D16}" type="datetime1">
              <a:rPr lang="en-AU" smtClean="0"/>
              <a:t>8/12/16</a:t>
            </a:fld>
            <a:endParaRPr lang="en-US" dirty="0"/>
          </a:p>
        </p:txBody>
      </p:sp>
      <p:sp>
        <p:nvSpPr>
          <p:cNvPr id="6" name="Footer Placeholder 5"/>
          <p:cNvSpPr>
            <a:spLocks noGrp="1"/>
          </p:cNvSpPr>
          <p:nvPr>
            <p:ph type="ftr" sz="quarter" idx="11"/>
          </p:nvPr>
        </p:nvSpPr>
        <p:spPr/>
        <p:txBody>
          <a:bodyPr/>
          <a:lstStyle/>
          <a:p>
            <a:r>
              <a:rPr lang="en-US" dirty="0" smtClean="0"/>
              <a:t>Slide</a:t>
            </a:r>
            <a:endParaRPr lang="en-US" dirty="0"/>
          </a:p>
        </p:txBody>
      </p:sp>
      <p:sp>
        <p:nvSpPr>
          <p:cNvPr id="7" name="Slide Number Placeholder 6"/>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357F571-4703-7C4F-A36D-1F55E77FAC3D}" type="datetime1">
              <a:rPr lang="en-AU" smtClean="0"/>
              <a:t>8/12/16</a:t>
            </a:fld>
            <a:endParaRPr lang="en-US" dirty="0"/>
          </a:p>
        </p:txBody>
      </p:sp>
      <p:sp>
        <p:nvSpPr>
          <p:cNvPr id="6" name="Footer Placeholder 5"/>
          <p:cNvSpPr>
            <a:spLocks noGrp="1"/>
          </p:cNvSpPr>
          <p:nvPr>
            <p:ph type="ftr" sz="quarter" idx="11"/>
          </p:nvPr>
        </p:nvSpPr>
        <p:spPr/>
        <p:txBody>
          <a:bodyPr/>
          <a:lstStyle/>
          <a:p>
            <a:r>
              <a:rPr lang="en-US" dirty="0" smtClean="0"/>
              <a:t>Slide</a:t>
            </a:r>
            <a:endParaRPr lang="en-US" dirty="0"/>
          </a:p>
        </p:txBody>
      </p:sp>
      <p:sp>
        <p:nvSpPr>
          <p:cNvPr id="7" name="Slide Number Placeholder 6"/>
          <p:cNvSpPr>
            <a:spLocks noGrp="1"/>
          </p:cNvSpPr>
          <p:nvPr>
            <p:ph type="sldNum" sz="quarter" idx="12"/>
          </p:nvPr>
        </p:nvSpPr>
        <p:spPr/>
        <p:txBody>
          <a:bodyPr/>
          <a:lstStyle/>
          <a:p>
            <a:fld id="{0EF1C43E-16AA-2F48-A022-460F94E0C5A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22DAD-E36B-B141-9DDF-74A404058302}" type="datetime1">
              <a:rPr lang="en-AU" smtClean="0"/>
              <a:t>8/12/16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Slide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1C43E-16AA-2F48-A022-460F94E0C5A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gv5z1LGrbM" TargetMode="Externa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RnSilRHdTTE" TargetMode="External"/><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hyperlink" Target="https://vimeo.com/48525864" TargetMode="External"/><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watch?v=LC-H2wXK4T4" TargetMode="Externa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4LZK5YbJkYQ" TargetMode="External"/><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jXYbWIi8u7E" TargetMode="External"/><Relationship Id="rId4" Type="http://schemas.openxmlformats.org/officeDocument/2006/relationships/image" Target="../media/image48.jpeg"/><Relationship Id="rId5" Type="http://schemas.openxmlformats.org/officeDocument/2006/relationships/hyperlink" Target="http://www.youtube.com/watch?v=aHhZb-cBKwc" TargetMode="External"/><Relationship Id="rId6"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Sdy3SwwUWDY&amp;sns=em" TargetMode="External"/><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hyperlink" Target="http://www.outsideonline.com/outdoor-adventure/the-current/inside-outside/Lance-Armstrong-Yes-I-Feel-Like-I-Won-Those-Races.html" TargetMode="External"/><Relationship Id="rId4" Type="http://schemas.openxmlformats.org/officeDocument/2006/relationships/image" Target="../media/image55.jp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eg"/><Relationship Id="rId6"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6.jp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WTN7JX93RsQ" TargetMode="External"/><Relationship Id="rId4" Type="http://schemas.openxmlformats.org/officeDocument/2006/relationships/image" Target="../media/image59.tiff"/><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hyperlink" Target="http://www.outsideonline.com/outdoor-adventure/the-current/inside-outside/Lance-Armstrong-Yes-I-Feel-Like-I-Won-Those-Races.html" TargetMode="Externa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hyperlink" Target="https://www.youtube.com/watch?v=6slKjljkvSM" TargetMode="External"/><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4280" y="52915"/>
            <a:ext cx="3618029" cy="5146409"/>
          </a:xfrm>
          <a:prstGeom prst="rect">
            <a:avLst/>
          </a:prstGeom>
          <a:ln>
            <a:noFill/>
          </a:ln>
          <a:effectLst>
            <a:softEdge rad="112500"/>
          </a:effectLst>
        </p:spPr>
      </p:pic>
      <p:sp>
        <p:nvSpPr>
          <p:cNvPr id="6" name="TextBox 5"/>
          <p:cNvSpPr txBox="1"/>
          <p:nvPr/>
        </p:nvSpPr>
        <p:spPr>
          <a:xfrm>
            <a:off x="3437617" y="5841383"/>
            <a:ext cx="2446716" cy="656765"/>
          </a:xfrm>
          <a:prstGeom prst="rect">
            <a:avLst/>
          </a:prstGeom>
          <a:noFill/>
        </p:spPr>
        <p:txBody>
          <a:bodyPr lIns="0" tIns="0" rIns="0" bIns="0"/>
          <a:lstStyle/>
          <a:p>
            <a:pPr>
              <a:lnSpc>
                <a:spcPts val="3300"/>
              </a:lnSpc>
            </a:pPr>
            <a:r>
              <a:rPr lang="en-US" sz="4000" b="1" dirty="0" smtClean="0">
                <a:solidFill>
                  <a:srgbClr val="0076A5"/>
                </a:solidFill>
              </a:rPr>
              <a:t>Workshop</a:t>
            </a:r>
          </a:p>
        </p:txBody>
      </p:sp>
      <p:sp>
        <p:nvSpPr>
          <p:cNvPr id="11" name="Rectangle 10"/>
          <p:cNvSpPr/>
          <p:nvPr/>
        </p:nvSpPr>
        <p:spPr>
          <a:xfrm>
            <a:off x="698506" y="5032937"/>
            <a:ext cx="8067600" cy="642125"/>
          </a:xfrm>
          <a:prstGeom prst="rect">
            <a:avLst/>
          </a:prstGeom>
          <a:solidFill>
            <a:srgbClr val="0B77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836085" y="5116735"/>
            <a:ext cx="7901205" cy="538673"/>
          </a:xfrm>
          <a:prstGeom prst="rect">
            <a:avLst/>
          </a:prstGeom>
          <a:noFill/>
        </p:spPr>
        <p:txBody>
          <a:bodyPr lIns="0" tIns="0" rIns="0" bIns="0"/>
          <a:lstStyle/>
          <a:p>
            <a:pPr>
              <a:lnSpc>
                <a:spcPts val="3500"/>
              </a:lnSpc>
            </a:pPr>
            <a:r>
              <a:rPr lang="en-US" sz="4000" cap="all" dirty="0" smtClean="0">
                <a:solidFill>
                  <a:schemeClr val="bg1"/>
                </a:solidFill>
              </a:rPr>
              <a:t>ETHICAL DECISION MAKING IN SPORT</a:t>
            </a:r>
            <a:endParaRPr lang="en-AU" sz="4000" cap="all" dirty="0">
              <a:solidFill>
                <a:schemeClr val="bg1"/>
              </a:solidFill>
            </a:endParaRPr>
          </a:p>
        </p:txBody>
      </p:sp>
      <p:pic>
        <p:nvPicPr>
          <p:cNvPr id="4" name="Picture 3" descr="play-by-the-ru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89" y="374762"/>
            <a:ext cx="1492807" cy="1403238"/>
          </a:xfrm>
          <a:prstGeom prst="rect">
            <a:avLst/>
          </a:prstGeom>
        </p:spPr>
      </p:pic>
      <p:sp>
        <p:nvSpPr>
          <p:cNvPr id="3" name="Slide Number Placeholder 2"/>
          <p:cNvSpPr>
            <a:spLocks noGrp="1"/>
          </p:cNvSpPr>
          <p:nvPr>
            <p:ph type="sldNum" sz="quarter" idx="12"/>
          </p:nvPr>
        </p:nvSpPr>
        <p:spPr>
          <a:xfrm>
            <a:off x="7357534" y="6315585"/>
            <a:ext cx="2133600" cy="365125"/>
          </a:xfrm>
        </p:spPr>
        <p:txBody>
          <a:bodyPr/>
          <a:lstStyle/>
          <a:p>
            <a:fld id="{0EF1C43E-16AA-2F48-A022-460F94E0C5A7}" type="slidenum">
              <a:rPr lang="en-US" smtClean="0"/>
              <a:pPr/>
              <a:t>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t_Educated_Web_But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416" y="4022007"/>
            <a:ext cx="5767917" cy="2465785"/>
          </a:xfrm>
          <a:prstGeom prst="rect">
            <a:avLst/>
          </a:prstGeom>
        </p:spPr>
      </p:pic>
      <p:pic>
        <p:nvPicPr>
          <p:cNvPr id="5" name="Picture 4"/>
          <p:cNvPicPr>
            <a:picLocks noChangeAspect="1"/>
          </p:cNvPicPr>
          <p:nvPr/>
        </p:nvPicPr>
        <p:blipFill>
          <a:blip r:embed="rId4"/>
          <a:stretch>
            <a:fillRect/>
          </a:stretch>
        </p:blipFill>
        <p:spPr>
          <a:xfrm>
            <a:off x="0" y="507992"/>
            <a:ext cx="4336649" cy="3403097"/>
          </a:xfrm>
          <a:prstGeom prst="rect">
            <a:avLst/>
          </a:prstGeom>
        </p:spPr>
      </p:pic>
      <p:sp>
        <p:nvSpPr>
          <p:cNvPr id="6" name="Slide Number Placeholder 2"/>
          <p:cNvSpPr>
            <a:spLocks noGrp="1"/>
          </p:cNvSpPr>
          <p:nvPr>
            <p:ph type="sldNum" sz="quarter" idx="12"/>
          </p:nvPr>
        </p:nvSpPr>
        <p:spPr>
          <a:xfrm>
            <a:off x="6553200" y="6356350"/>
            <a:ext cx="2133600" cy="365125"/>
          </a:xfrm>
        </p:spPr>
        <p:txBody>
          <a:bodyPr/>
          <a:lstStyle/>
          <a:p>
            <a:fld id="{0EF1C43E-16AA-2F48-A022-460F94E0C5A7}" type="slidenum">
              <a:rPr lang="en-US" smtClean="0"/>
              <a:pPr/>
              <a:t>10</a:t>
            </a:fld>
            <a:endParaRPr lang="en-US" dirty="0"/>
          </a:p>
        </p:txBody>
      </p:sp>
      <p:pic>
        <p:nvPicPr>
          <p:cNvPr id="2" name="Picture 1" descr="Screen Shot 2016-12-07 at 2.23.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499" y="674336"/>
            <a:ext cx="4423833" cy="2595945"/>
          </a:xfrm>
          <a:prstGeom prst="rect">
            <a:avLst/>
          </a:prstGeom>
        </p:spPr>
      </p:pic>
    </p:spTree>
    <p:extLst>
      <p:ext uri="{BB962C8B-B14F-4D97-AF65-F5344CB8AC3E}">
        <p14:creationId xmlns:p14="http://schemas.microsoft.com/office/powerpoint/2010/main" val="13707882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832" y="2753783"/>
            <a:ext cx="7935383" cy="4525963"/>
          </a:xfrm>
        </p:spPr>
        <p:txBody>
          <a:bodyPr>
            <a:normAutofit/>
          </a:bodyPr>
          <a:lstStyle/>
          <a:p>
            <a:pPr marL="0" indent="0">
              <a:buNone/>
            </a:pPr>
            <a:r>
              <a:rPr lang="en-AU" sz="2800" dirty="0" smtClean="0">
                <a:solidFill>
                  <a:schemeClr val="tx2">
                    <a:lumMod val="60000"/>
                    <a:lumOff val="40000"/>
                  </a:schemeClr>
                </a:solidFill>
              </a:rPr>
              <a:t>"</a:t>
            </a:r>
            <a:r>
              <a:rPr lang="en-AU" sz="2800" dirty="0">
                <a:solidFill>
                  <a:schemeClr val="tx2">
                    <a:lumMod val="60000"/>
                    <a:lumOff val="40000"/>
                  </a:schemeClr>
                </a:solidFill>
              </a:rPr>
              <a:t>We all have choices, we all have decisions to make and whichever choice you make will have ramifications - positive or negative. </a:t>
            </a:r>
            <a:endParaRPr lang="en-AU" sz="2800" dirty="0" smtClean="0">
              <a:solidFill>
                <a:schemeClr val="tx2">
                  <a:lumMod val="60000"/>
                  <a:lumOff val="40000"/>
                </a:schemeClr>
              </a:solidFill>
            </a:endParaRPr>
          </a:p>
          <a:p>
            <a:pPr marL="0" indent="0">
              <a:buNone/>
            </a:pPr>
            <a:r>
              <a:rPr lang="en-AU" sz="2800" dirty="0" smtClean="0">
                <a:solidFill>
                  <a:schemeClr val="tx2">
                    <a:lumMod val="60000"/>
                    <a:lumOff val="40000"/>
                  </a:schemeClr>
                </a:solidFill>
              </a:rPr>
              <a:t>If </a:t>
            </a:r>
            <a:r>
              <a:rPr lang="en-AU" sz="2800" dirty="0">
                <a:solidFill>
                  <a:schemeClr val="tx2">
                    <a:lumMod val="60000"/>
                    <a:lumOff val="40000"/>
                  </a:schemeClr>
                </a:solidFill>
              </a:rPr>
              <a:t>you're prepared to make decisions that are incorrect or bad, then you need to be prepared to take the repercussions that come from </a:t>
            </a:r>
            <a:r>
              <a:rPr lang="en-AU" sz="2800" dirty="0" smtClean="0">
                <a:solidFill>
                  <a:schemeClr val="tx2">
                    <a:lumMod val="60000"/>
                    <a:lumOff val="40000"/>
                  </a:schemeClr>
                </a:solidFill>
              </a:rPr>
              <a:t>that.”</a:t>
            </a:r>
          </a:p>
          <a:p>
            <a:pPr marL="0" indent="0" algn="r">
              <a:buNone/>
            </a:pPr>
            <a:r>
              <a:rPr lang="en-AU" sz="2800" b="1" dirty="0"/>
              <a:t>World Champion cyclist Anna </a:t>
            </a:r>
            <a:r>
              <a:rPr lang="en-AU" sz="2800" b="1" dirty="0" smtClean="0"/>
              <a:t>Meares</a:t>
            </a:r>
            <a:endParaRPr lang="en-US" sz="2800" b="1" dirty="0"/>
          </a:p>
        </p:txBody>
      </p:sp>
      <p:sp>
        <p:nvSpPr>
          <p:cNvPr id="4" name="Slide Number Placeholder 3"/>
          <p:cNvSpPr>
            <a:spLocks noGrp="1"/>
          </p:cNvSpPr>
          <p:nvPr>
            <p:ph type="sldNum" sz="quarter" idx="12"/>
          </p:nvPr>
        </p:nvSpPr>
        <p:spPr/>
        <p:txBody>
          <a:bodyPr/>
          <a:lstStyle/>
          <a:p>
            <a:fld id="{0EF1C43E-16AA-2F48-A022-460F94E0C5A7}" type="slidenum">
              <a:rPr lang="en-US" smtClean="0"/>
              <a:pPr/>
              <a:t>11</a:t>
            </a:fld>
            <a:endParaRPr lang="en-US" dirty="0"/>
          </a:p>
        </p:txBody>
      </p:sp>
      <p:pic>
        <p:nvPicPr>
          <p:cNvPr id="5" name="Picture 4" descr="MEARES_GAM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939" y="232833"/>
            <a:ext cx="3404811" cy="2264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13489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F1C43E-16AA-2F48-A022-460F94E0C5A7}" type="slidenum">
              <a:rPr lang="en-US" smtClean="0"/>
              <a:pPr/>
              <a:t>12</a:t>
            </a:fld>
            <a:endParaRPr lang="en-US" dirty="0"/>
          </a:p>
        </p:txBody>
      </p:sp>
      <p:sp>
        <p:nvSpPr>
          <p:cNvPr id="4" name="Rectangle 3"/>
          <p:cNvSpPr/>
          <p:nvPr/>
        </p:nvSpPr>
        <p:spPr>
          <a:xfrm>
            <a:off x="2391833" y="5846918"/>
            <a:ext cx="4572000" cy="276999"/>
          </a:xfrm>
          <a:prstGeom prst="rect">
            <a:avLst/>
          </a:prstGeom>
        </p:spPr>
        <p:txBody>
          <a:bodyPr>
            <a:spAutoFit/>
          </a:bodyPr>
          <a:lstStyle/>
          <a:p>
            <a:r>
              <a:rPr lang="en-US" sz="1200" dirty="0">
                <a:hlinkClick r:id="rId2"/>
              </a:rPr>
              <a:t>https://youtu.be/-</a:t>
            </a:r>
            <a:r>
              <a:rPr lang="en-US" sz="1200" dirty="0" smtClean="0">
                <a:hlinkClick r:id="rId2"/>
              </a:rPr>
              <a:t>gv5z1LGrbM</a:t>
            </a:r>
            <a:r>
              <a:rPr lang="en-US" sz="1200" dirty="0" smtClean="0"/>
              <a:t> (Play all of the video)</a:t>
            </a:r>
            <a:endParaRPr lang="en-US" sz="1200" dirty="0"/>
          </a:p>
        </p:txBody>
      </p:sp>
      <p:pic>
        <p:nvPicPr>
          <p:cNvPr id="3" name="Picture 2" descr="Screen Shot 2015-07-27 at 11.00.35 PM.png">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5185" b="5926"/>
          <a:stretch/>
        </p:blipFill>
        <p:spPr>
          <a:xfrm>
            <a:off x="533402" y="539751"/>
            <a:ext cx="8153398" cy="4529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61002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126" y="2362506"/>
            <a:ext cx="7883377" cy="4278094"/>
          </a:xfrm>
          <a:prstGeom prst="rect">
            <a:avLst/>
          </a:prstGeom>
        </p:spPr>
        <p:txBody>
          <a:bodyPr wrap="square">
            <a:spAutoFit/>
          </a:bodyPr>
          <a:lstStyle/>
          <a:p>
            <a:r>
              <a:rPr lang="en-US" sz="2400" b="1" dirty="0" smtClean="0"/>
              <a:t>Britain’s former world 100m bronze</a:t>
            </a:r>
          </a:p>
          <a:p>
            <a:pPr>
              <a:spcAft>
                <a:spcPts val="1200"/>
              </a:spcAft>
            </a:pPr>
            <a:r>
              <a:rPr lang="en-US" sz="2400" b="1" dirty="0" smtClean="0"/>
              <a:t>medallist Dwain </a:t>
            </a:r>
            <a:r>
              <a:rPr lang="en-US" sz="2400" b="1" dirty="0"/>
              <a:t>Chambers on </a:t>
            </a:r>
            <a:r>
              <a:rPr lang="en-US" sz="2400" b="1" dirty="0" smtClean="0"/>
              <a:t>doping:</a:t>
            </a:r>
            <a:r>
              <a:rPr lang="en-US" sz="2400" b="1" dirty="0"/>
              <a:t>		</a:t>
            </a:r>
          </a:p>
          <a:p>
            <a:r>
              <a:rPr lang="en-US" sz="2800" dirty="0" smtClean="0">
                <a:solidFill>
                  <a:srgbClr val="558ED5"/>
                </a:solidFill>
              </a:rPr>
              <a:t>“I </a:t>
            </a:r>
            <a:r>
              <a:rPr lang="en-US" sz="2800" dirty="0">
                <a:solidFill>
                  <a:srgbClr val="558ED5"/>
                </a:solidFill>
              </a:rPr>
              <a:t>never realised the magnitude of the mistake or the disruption it would </a:t>
            </a:r>
            <a:r>
              <a:rPr lang="en-US" sz="2800" dirty="0" smtClean="0">
                <a:solidFill>
                  <a:srgbClr val="558ED5"/>
                </a:solidFill>
              </a:rPr>
              <a:t>cause . . . If </a:t>
            </a:r>
            <a:r>
              <a:rPr lang="en-US" sz="2800" dirty="0">
                <a:solidFill>
                  <a:srgbClr val="558ED5"/>
                </a:solidFill>
              </a:rPr>
              <a:t>I could have looked in a crystal ball and seen what happened, I'd never have made that decision. Life is a long motorway. I chose an exit that didn't work for me. If I drove that same road again, I'd read the description on all the signs. I'd choose a different </a:t>
            </a:r>
            <a:r>
              <a:rPr lang="en-US" sz="2800" dirty="0" smtClean="0">
                <a:solidFill>
                  <a:srgbClr val="558ED5"/>
                </a:solidFill>
              </a:rPr>
              <a:t>exit.</a:t>
            </a:r>
            <a:r>
              <a:rPr lang="en-US" sz="2800" dirty="0">
                <a:solidFill>
                  <a:srgbClr val="558ED5"/>
                </a:solidFill>
              </a:rPr>
              <a:t>"</a:t>
            </a:r>
            <a:r>
              <a:rPr lang="en-US" dirty="0">
                <a:solidFill>
                  <a:srgbClr val="558ED5"/>
                </a:solidFill>
              </a:rPr>
              <a:t>	</a:t>
            </a:r>
            <a:r>
              <a:rPr lang="en-US" dirty="0"/>
              <a:t>	</a:t>
            </a:r>
          </a:p>
          <a:p>
            <a:endParaRPr lang="en-US" dirty="0"/>
          </a:p>
        </p:txBody>
      </p:sp>
      <p:pic>
        <p:nvPicPr>
          <p:cNvPr id="7" name="Picture 6" descr="chambers_233365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683" y="349272"/>
            <a:ext cx="3371397" cy="224578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6553200" y="6356350"/>
            <a:ext cx="2133600" cy="365125"/>
          </a:xfrm>
        </p:spPr>
        <p:txBody>
          <a:bodyPr/>
          <a:lstStyle/>
          <a:p>
            <a:fld id="{0EF1C43E-16AA-2F48-A022-460F94E0C5A7}" type="slidenum">
              <a:rPr lang="en-US" smtClean="0"/>
              <a:pPr/>
              <a:t>13</a:t>
            </a:fld>
            <a:endParaRPr lang="en-US" dirty="0"/>
          </a:p>
        </p:txBody>
      </p:sp>
    </p:spTree>
    <p:extLst>
      <p:ext uri="{BB962C8B-B14F-4D97-AF65-F5344CB8AC3E}">
        <p14:creationId xmlns:p14="http://schemas.microsoft.com/office/powerpoint/2010/main" val="7614201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705" y="1833369"/>
            <a:ext cx="7883377" cy="5109091"/>
          </a:xfrm>
          <a:prstGeom prst="rect">
            <a:avLst/>
          </a:prstGeom>
        </p:spPr>
        <p:txBody>
          <a:bodyPr wrap="square">
            <a:spAutoFit/>
          </a:bodyPr>
          <a:lstStyle/>
          <a:p>
            <a:pPr>
              <a:spcAft>
                <a:spcPts val="1200"/>
              </a:spcAft>
            </a:pPr>
            <a:endParaRPr lang="en-US" sz="2400" b="1" dirty="0" smtClean="0"/>
          </a:p>
          <a:p>
            <a:pPr>
              <a:spcAft>
                <a:spcPts val="1200"/>
              </a:spcAft>
            </a:pPr>
            <a:endParaRPr lang="en-US" sz="2800" b="1" dirty="0"/>
          </a:p>
          <a:p>
            <a:pPr>
              <a:spcAft>
                <a:spcPts val="1200"/>
              </a:spcAft>
            </a:pPr>
            <a:r>
              <a:rPr lang="en-US" sz="2800" b="1" dirty="0" smtClean="0"/>
              <a:t>SOCIAL:								HEALTH:</a:t>
            </a:r>
          </a:p>
          <a:p>
            <a:pPr marL="342900" indent="-342900">
              <a:buFontTx/>
              <a:buChar char="-"/>
            </a:pPr>
            <a:r>
              <a:rPr lang="en-US" sz="2800" dirty="0" smtClean="0">
                <a:solidFill>
                  <a:srgbClr val="558ED5"/>
                </a:solidFill>
              </a:rPr>
              <a:t>Damages relationships			- High blood pressure</a:t>
            </a:r>
          </a:p>
          <a:p>
            <a:pPr marL="342900" indent="-342900">
              <a:buFontTx/>
              <a:buChar char="-"/>
            </a:pPr>
            <a:r>
              <a:rPr lang="en-US" sz="2800" dirty="0" smtClean="0">
                <a:solidFill>
                  <a:srgbClr val="558ED5"/>
                </a:solidFill>
              </a:rPr>
              <a:t>Decrease career prospects	- Hypertension</a:t>
            </a:r>
          </a:p>
          <a:p>
            <a:pPr marL="342900" indent="-342900">
              <a:buFontTx/>
              <a:buChar char="-"/>
            </a:pPr>
            <a:r>
              <a:rPr lang="en-US" sz="2800" dirty="0" smtClean="0">
                <a:solidFill>
                  <a:srgbClr val="558ED5"/>
                </a:solidFill>
              </a:rPr>
              <a:t>Wipe out previous success	- risk of heart attack</a:t>
            </a:r>
          </a:p>
          <a:p>
            <a:pPr marL="342900" indent="-342900">
              <a:buFontTx/>
              <a:buChar char="-"/>
            </a:pPr>
            <a:r>
              <a:rPr lang="en-US" sz="2800" dirty="0" smtClean="0">
                <a:solidFill>
                  <a:srgbClr val="558ED5"/>
                </a:solidFill>
              </a:rPr>
              <a:t>Isolation from peers			- liver disease</a:t>
            </a:r>
          </a:p>
          <a:p>
            <a:pPr marL="342900" indent="-342900">
              <a:buFontTx/>
              <a:buChar char="-"/>
            </a:pPr>
            <a:r>
              <a:rPr lang="en-US" sz="2800" dirty="0" smtClean="0">
                <a:solidFill>
                  <a:srgbClr val="558ED5"/>
                </a:solidFill>
              </a:rPr>
              <a:t>Negative image					- depression/ anxiety</a:t>
            </a:r>
          </a:p>
          <a:p>
            <a:pPr marL="342900" indent="-342900">
              <a:buFontTx/>
              <a:buChar char="-"/>
            </a:pPr>
            <a:r>
              <a:rPr lang="en-US" sz="2800" dirty="0" smtClean="0">
                <a:solidFill>
                  <a:srgbClr val="558ED5"/>
                </a:solidFill>
              </a:rPr>
              <a:t>Loss of trust and respect		- addiction</a:t>
            </a:r>
          </a:p>
          <a:p>
            <a:r>
              <a:rPr lang="en-US" sz="2400" dirty="0"/>
              <a:t>	</a:t>
            </a:r>
          </a:p>
          <a:p>
            <a:endParaRPr lang="en-US" sz="2400" dirty="0"/>
          </a:p>
        </p:txBody>
      </p:sp>
      <p:pic>
        <p:nvPicPr>
          <p:cNvPr id="7" name="Picture 6" descr="anti-soci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556" y="555627"/>
            <a:ext cx="2836326" cy="2127245"/>
          </a:xfrm>
          <a:prstGeom prst="rect">
            <a:avLst/>
          </a:prstGeom>
          <a:ln>
            <a:noFill/>
          </a:ln>
          <a:effectLst>
            <a:outerShdw blurRad="292100" dist="139700" dir="2700000" algn="tl" rotWithShape="0">
              <a:srgbClr val="333333">
                <a:alpha val="65000"/>
              </a:srgbClr>
            </a:outerShdw>
          </a:effectLst>
        </p:spPr>
      </p:pic>
      <p:pic>
        <p:nvPicPr>
          <p:cNvPr id="8" name="Picture 7" descr="Bottle_of_Poison-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861" y="563487"/>
            <a:ext cx="2119385" cy="2119385"/>
          </a:xfrm>
          <a:prstGeom prst="rect">
            <a:avLst/>
          </a:prstGeom>
          <a:ln>
            <a:noFill/>
          </a:ln>
          <a:effectLst>
            <a:outerShdw blurRad="292100" dist="139700" dir="2700000" algn="tl" rotWithShape="0">
              <a:srgbClr val="333333">
                <a:alpha val="65000"/>
              </a:srgbClr>
            </a:outerShdw>
          </a:effectLst>
        </p:spPr>
      </p:pic>
      <p:sp>
        <p:nvSpPr>
          <p:cNvPr id="5" name="Slide Number Placeholder 3"/>
          <p:cNvSpPr>
            <a:spLocks noGrp="1"/>
          </p:cNvSpPr>
          <p:nvPr>
            <p:ph type="sldNum" sz="quarter" idx="12"/>
          </p:nvPr>
        </p:nvSpPr>
        <p:spPr>
          <a:xfrm>
            <a:off x="6553200" y="6356350"/>
            <a:ext cx="2133600" cy="365125"/>
          </a:xfrm>
        </p:spPr>
        <p:txBody>
          <a:bodyPr/>
          <a:lstStyle/>
          <a:p>
            <a:fld id="{0EF1C43E-16AA-2F48-A022-460F94E0C5A7}" type="slidenum">
              <a:rPr lang="en-US" smtClean="0"/>
              <a:pPr/>
              <a:t>14</a:t>
            </a:fld>
            <a:endParaRPr lang="en-US" dirty="0"/>
          </a:p>
        </p:txBody>
      </p:sp>
    </p:spTree>
    <p:extLst>
      <p:ext uri="{BB962C8B-B14F-4D97-AF65-F5344CB8AC3E}">
        <p14:creationId xmlns:p14="http://schemas.microsoft.com/office/powerpoint/2010/main" val="34097081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22 at 10.42.51 PM.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5215" b="6823"/>
          <a:stretch/>
        </p:blipFill>
        <p:spPr>
          <a:xfrm>
            <a:off x="632463" y="713211"/>
            <a:ext cx="7865954" cy="4324456"/>
          </a:xfrm>
          <a:prstGeom prst="rect">
            <a:avLst/>
          </a:prstGeom>
        </p:spPr>
      </p:pic>
      <p:sp>
        <p:nvSpPr>
          <p:cNvPr id="2" name="Rectangle 1"/>
          <p:cNvSpPr/>
          <p:nvPr/>
        </p:nvSpPr>
        <p:spPr>
          <a:xfrm>
            <a:off x="2307169" y="5338915"/>
            <a:ext cx="5926666" cy="276999"/>
          </a:xfrm>
          <a:prstGeom prst="rect">
            <a:avLst/>
          </a:prstGeom>
        </p:spPr>
        <p:txBody>
          <a:bodyPr wrap="square">
            <a:spAutoFit/>
          </a:bodyPr>
          <a:lstStyle/>
          <a:p>
            <a:r>
              <a:rPr lang="en-US" sz="1200" dirty="0">
                <a:hlinkClick r:id="rId3"/>
              </a:rPr>
              <a:t>https://www.youtube.com/watch?v=</a:t>
            </a:r>
            <a:r>
              <a:rPr lang="en-US" sz="1200" dirty="0" smtClean="0">
                <a:hlinkClick r:id="rId3"/>
              </a:rPr>
              <a:t>RnSilRHdTTE</a:t>
            </a:r>
            <a:r>
              <a:rPr lang="en-US" sz="1200" dirty="0" smtClean="0"/>
              <a:t> (</a:t>
            </a:r>
            <a:r>
              <a:rPr lang="en-US" sz="1200" dirty="0"/>
              <a:t>play 0:00-1:06)</a:t>
            </a:r>
          </a:p>
        </p:txBody>
      </p:sp>
      <p:sp>
        <p:nvSpPr>
          <p:cNvPr id="5" name="Slide Number Placeholder 3"/>
          <p:cNvSpPr>
            <a:spLocks noGrp="1"/>
          </p:cNvSpPr>
          <p:nvPr>
            <p:ph type="sldNum" sz="quarter" idx="12"/>
          </p:nvPr>
        </p:nvSpPr>
        <p:spPr>
          <a:xfrm>
            <a:off x="6553200" y="6356350"/>
            <a:ext cx="2133600" cy="365125"/>
          </a:xfrm>
        </p:spPr>
        <p:txBody>
          <a:bodyPr/>
          <a:lstStyle/>
          <a:p>
            <a:fld id="{0EF1C43E-16AA-2F48-A022-460F94E0C5A7}" type="slidenum">
              <a:rPr lang="en-US" smtClean="0"/>
              <a:pPr/>
              <a:t>15</a:t>
            </a:fld>
            <a:endParaRPr lang="en-US" dirty="0"/>
          </a:p>
        </p:txBody>
      </p:sp>
    </p:spTree>
    <p:extLst>
      <p:ext uri="{BB962C8B-B14F-4D97-AF65-F5344CB8AC3E}">
        <p14:creationId xmlns:p14="http://schemas.microsoft.com/office/powerpoint/2010/main" val="3308302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pe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656" y="171275"/>
            <a:ext cx="5281083" cy="5352128"/>
          </a:xfrm>
          <a:prstGeom prst="rect">
            <a:avLst/>
          </a:prstGeom>
        </p:spPr>
      </p:pic>
      <p:sp>
        <p:nvSpPr>
          <p:cNvPr id="6" name="TextBox 5"/>
          <p:cNvSpPr txBox="1"/>
          <p:nvPr/>
        </p:nvSpPr>
        <p:spPr>
          <a:xfrm>
            <a:off x="1143000" y="5535086"/>
            <a:ext cx="7471833" cy="954107"/>
          </a:xfrm>
          <a:prstGeom prst="rect">
            <a:avLst/>
          </a:prstGeom>
          <a:noFill/>
        </p:spPr>
        <p:txBody>
          <a:bodyPr wrap="square" rtlCol="0">
            <a:spAutoFit/>
          </a:bodyPr>
          <a:lstStyle/>
          <a:p>
            <a:r>
              <a:rPr lang="en-US" sz="2800" dirty="0" smtClean="0">
                <a:solidFill>
                  <a:srgbClr val="558ED5"/>
                </a:solidFill>
              </a:rPr>
              <a:t>How can we make sure people are equipped to get it right and not just avoid getting it wrong?</a:t>
            </a:r>
            <a:endParaRPr lang="en-US" sz="2800" dirty="0">
              <a:solidFill>
                <a:srgbClr val="558ED5"/>
              </a:solidFill>
            </a:endParaRPr>
          </a:p>
        </p:txBody>
      </p:sp>
      <p:sp>
        <p:nvSpPr>
          <p:cNvPr id="2" name="Slide Number Placeholder 1"/>
          <p:cNvSpPr>
            <a:spLocks noGrp="1"/>
          </p:cNvSpPr>
          <p:nvPr>
            <p:ph type="sldNum" sz="quarter" idx="12"/>
          </p:nvPr>
        </p:nvSpPr>
        <p:spPr/>
        <p:txBody>
          <a:bodyPr/>
          <a:lstStyle/>
          <a:p>
            <a:fld id="{0EF1C43E-16AA-2F48-A022-460F94E0C5A7}" type="slidenum">
              <a:rPr lang="en-US" smtClean="0"/>
              <a:pPr/>
              <a:t>16</a:t>
            </a:fld>
            <a:endParaRPr lang="en-US" dirty="0"/>
          </a:p>
        </p:txBody>
      </p:sp>
    </p:spTree>
    <p:extLst>
      <p:ext uri="{BB962C8B-B14F-4D97-AF65-F5344CB8AC3E}">
        <p14:creationId xmlns:p14="http://schemas.microsoft.com/office/powerpoint/2010/main" val="20331171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24173" y="5983417"/>
            <a:ext cx="6422000" cy="523220"/>
          </a:xfrm>
          <a:prstGeom prst="rect">
            <a:avLst/>
          </a:prstGeom>
          <a:noFill/>
        </p:spPr>
        <p:txBody>
          <a:bodyPr wrap="square" rtlCol="0">
            <a:spAutoFit/>
          </a:bodyPr>
          <a:lstStyle/>
          <a:p>
            <a:r>
              <a:rPr lang="en-US" sz="2800" dirty="0" smtClean="0">
                <a:solidFill>
                  <a:srgbClr val="558ED5"/>
                </a:solidFill>
                <a:latin typeface="+mj-lt"/>
                <a:cs typeface="Chalkduster"/>
              </a:rPr>
              <a:t>What is the meaning of sport to you?</a:t>
            </a:r>
            <a:endParaRPr lang="en-US" sz="2800" dirty="0">
              <a:solidFill>
                <a:srgbClr val="558ED5"/>
              </a:solidFill>
              <a:latin typeface="+mj-lt"/>
              <a:cs typeface="Chalkduster"/>
            </a:endParaRPr>
          </a:p>
        </p:txBody>
      </p:sp>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17</a:t>
            </a:fld>
            <a:endParaRPr lang="en-US" dirty="0"/>
          </a:p>
        </p:txBody>
      </p:sp>
      <p:pic>
        <p:nvPicPr>
          <p:cNvPr id="2" name="Picture 1" descr="elliott_steyn2503g_4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84" y="596503"/>
            <a:ext cx="7027334" cy="5270501"/>
          </a:xfrm>
          <a:prstGeom prst="rect">
            <a:avLst/>
          </a:prstGeom>
        </p:spPr>
      </p:pic>
    </p:spTree>
    <p:extLst>
      <p:ext uri="{BB962C8B-B14F-4D97-AF65-F5344CB8AC3E}">
        <p14:creationId xmlns:p14="http://schemas.microsoft.com/office/powerpoint/2010/main" val="5932253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222" y="529167"/>
            <a:ext cx="4519384" cy="5272614"/>
          </a:xfrm>
          <a:prstGeom prst="rect">
            <a:avLst/>
          </a:prstGeom>
          <a:ln>
            <a:noFill/>
          </a:ln>
          <a:effectLst>
            <a:outerShdw blurRad="292100" dist="139700" dir="2700000" algn="tl" rotWithShape="0">
              <a:srgbClr val="333333">
                <a:alpha val="65000"/>
              </a:srgbClr>
            </a:outerShdw>
          </a:effectLst>
        </p:spPr>
      </p:pic>
      <p:sp>
        <p:nvSpPr>
          <p:cNvPr id="3"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18</a:t>
            </a:fld>
            <a:endParaRPr lang="en-US" dirty="0"/>
          </a:p>
        </p:txBody>
      </p:sp>
    </p:spTree>
    <p:extLst>
      <p:ext uri="{BB962C8B-B14F-4D97-AF65-F5344CB8AC3E}">
        <p14:creationId xmlns:p14="http://schemas.microsoft.com/office/powerpoint/2010/main" val="40093881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grity quo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834" y="580136"/>
            <a:ext cx="4000500" cy="5712714"/>
          </a:xfrm>
          <a:prstGeom prst="rect">
            <a:avLst/>
          </a:prstGeom>
          <a:ln>
            <a:noFill/>
          </a:ln>
          <a:effectLst>
            <a:outerShdw blurRad="292100" dist="139700" dir="2700000" algn="tl" rotWithShape="0">
              <a:srgbClr val="333333">
                <a:alpha val="65000"/>
              </a:srgbClr>
            </a:outerShdw>
          </a:effectLst>
        </p:spPr>
      </p:pic>
      <p:sp>
        <p:nvSpPr>
          <p:cNvPr id="3"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19</a:t>
            </a:fld>
            <a:endParaRPr lang="en-US" dirty="0"/>
          </a:p>
        </p:txBody>
      </p:sp>
    </p:spTree>
    <p:extLst>
      <p:ext uri="{BB962C8B-B14F-4D97-AF65-F5344CB8AC3E}">
        <p14:creationId xmlns:p14="http://schemas.microsoft.com/office/powerpoint/2010/main" val="8814526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1403" y="4699211"/>
            <a:ext cx="7425264" cy="1831270"/>
          </a:xfrm>
          <a:prstGeom prst="rect">
            <a:avLst/>
          </a:prstGeom>
          <a:noFill/>
        </p:spPr>
        <p:txBody>
          <a:bodyPr wrap="square" rtlCol="0">
            <a:spAutoFit/>
          </a:bodyPr>
          <a:lstStyle/>
          <a:p>
            <a:pPr>
              <a:spcAft>
                <a:spcPts val="600"/>
              </a:spcAft>
            </a:pPr>
            <a:r>
              <a:rPr lang="en-US" sz="2800" dirty="0" smtClean="0">
                <a:solidFill>
                  <a:srgbClr val="558ED5"/>
                </a:solidFill>
              </a:rPr>
              <a:t>The </a:t>
            </a:r>
            <a:r>
              <a:rPr lang="en-US" sz="2800" dirty="0">
                <a:solidFill>
                  <a:srgbClr val="558ED5"/>
                </a:solidFill>
              </a:rPr>
              <a:t>purpose of sport for many is </a:t>
            </a:r>
            <a:r>
              <a:rPr lang="en-US" sz="2800" b="1" dirty="0">
                <a:solidFill>
                  <a:srgbClr val="558ED5"/>
                </a:solidFill>
              </a:rPr>
              <a:t>to win</a:t>
            </a:r>
            <a:r>
              <a:rPr lang="en-US" sz="2800" dirty="0">
                <a:solidFill>
                  <a:srgbClr val="558ED5"/>
                </a:solidFill>
              </a:rPr>
              <a:t>, but we need to reinforce that </a:t>
            </a:r>
            <a:r>
              <a:rPr lang="en-US" sz="2800" b="1" dirty="0">
                <a:solidFill>
                  <a:srgbClr val="558ED5"/>
                </a:solidFill>
              </a:rPr>
              <a:t>the manner </a:t>
            </a:r>
            <a:r>
              <a:rPr lang="en-US" sz="2800" dirty="0">
                <a:solidFill>
                  <a:srgbClr val="558ED5"/>
                </a:solidFill>
              </a:rPr>
              <a:t>in which this objective is achieved is also very </a:t>
            </a:r>
            <a:r>
              <a:rPr lang="en-US" sz="2800" dirty="0" smtClean="0">
                <a:solidFill>
                  <a:srgbClr val="558ED5"/>
                </a:solidFill>
              </a:rPr>
              <a:t>important.</a:t>
            </a:r>
            <a:endParaRPr lang="en-US" sz="2800" dirty="0">
              <a:solidFill>
                <a:srgbClr val="558ED5"/>
              </a:solidFill>
            </a:endParaRPr>
          </a:p>
          <a:p>
            <a:pPr>
              <a:spcAft>
                <a:spcPts val="600"/>
              </a:spcAft>
            </a:pPr>
            <a:r>
              <a:rPr lang="en-AU" sz="2400" dirty="0" smtClean="0">
                <a:solidFill>
                  <a:srgbClr val="FF6600"/>
                </a:solidFill>
              </a:rPr>
              <a:t> </a:t>
            </a:r>
            <a:endParaRPr lang="en-US" sz="2400" i="1" dirty="0">
              <a:solidFill>
                <a:srgbClr val="FF6600"/>
              </a:solidFill>
            </a:endParaRPr>
          </a:p>
        </p:txBody>
      </p:sp>
      <p:pic>
        <p:nvPicPr>
          <p:cNvPr id="5" name="Picture 4" descr="essendon image.jpg"/>
          <p:cNvPicPr>
            <a:picLocks noChangeAspect="1"/>
          </p:cNvPicPr>
          <p:nvPr/>
        </p:nvPicPr>
        <p:blipFill rotWithShape="1">
          <a:blip r:embed="rId3">
            <a:extLst>
              <a:ext uri="{28A0092B-C50C-407E-A947-70E740481C1C}">
                <a14:useLocalDpi xmlns:a14="http://schemas.microsoft.com/office/drawing/2010/main" val="0"/>
              </a:ext>
            </a:extLst>
          </a:blip>
          <a:srcRect l="38943" t="-3701" b="11224"/>
          <a:stretch/>
        </p:blipFill>
        <p:spPr>
          <a:xfrm>
            <a:off x="1926167" y="364433"/>
            <a:ext cx="4864100" cy="4146995"/>
          </a:xfrm>
          <a:prstGeom prst="rect">
            <a:avLst/>
          </a:prstGeom>
          <a:ln>
            <a:noFill/>
          </a:ln>
          <a:effectLst>
            <a:outerShdw blurRad="292100" dist="139700" dir="2700000" algn="tl" rotWithShape="0">
              <a:srgbClr val="333333">
                <a:alpha val="65000"/>
              </a:srgbClr>
            </a:outerShdw>
          </a:effectLst>
        </p:spPr>
      </p:pic>
      <p:sp>
        <p:nvSpPr>
          <p:cNvPr id="6"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a:t>
            </a:fld>
            <a:endParaRPr lang="en-US" dirty="0"/>
          </a:p>
        </p:txBody>
      </p:sp>
    </p:spTree>
    <p:extLst>
      <p:ext uri="{BB962C8B-B14F-4D97-AF65-F5344CB8AC3E}">
        <p14:creationId xmlns:p14="http://schemas.microsoft.com/office/powerpoint/2010/main" val="1663882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L_Cultur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17" y="872630"/>
            <a:ext cx="7378095" cy="4899516"/>
          </a:xfrm>
          <a:prstGeom prst="rect">
            <a:avLst/>
          </a:prstGeom>
        </p:spPr>
      </p:pic>
      <p:sp>
        <p:nvSpPr>
          <p:cNvPr id="3"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20</a:t>
            </a:fld>
            <a:endParaRPr lang="en-US" dirty="0"/>
          </a:p>
        </p:txBody>
      </p:sp>
      <p:sp>
        <p:nvSpPr>
          <p:cNvPr id="4" name="TextBox 3"/>
          <p:cNvSpPr txBox="1"/>
          <p:nvPr/>
        </p:nvSpPr>
        <p:spPr>
          <a:xfrm>
            <a:off x="3323167" y="2942166"/>
            <a:ext cx="2444750" cy="584776"/>
          </a:xfrm>
          <a:prstGeom prst="rect">
            <a:avLst/>
          </a:prstGeom>
          <a:noFill/>
        </p:spPr>
        <p:txBody>
          <a:bodyPr wrap="square" rtlCol="0">
            <a:spAutoFit/>
          </a:bodyPr>
          <a:lstStyle/>
          <a:p>
            <a:r>
              <a:rPr lang="en-US" sz="3200" b="1" dirty="0" smtClean="0">
                <a:solidFill>
                  <a:schemeClr val="bg2">
                    <a:lumMod val="50000"/>
                  </a:schemeClr>
                </a:solidFill>
                <a:latin typeface="Cooper Black"/>
                <a:cs typeface="Cooper Black"/>
              </a:rPr>
              <a:t>CULTURE</a:t>
            </a:r>
            <a:endParaRPr lang="en-US" sz="3200" b="1" dirty="0">
              <a:solidFill>
                <a:schemeClr val="bg2">
                  <a:lumMod val="50000"/>
                </a:schemeClr>
              </a:solidFill>
              <a:latin typeface="Cooper Black"/>
              <a:cs typeface="Cooper Black"/>
            </a:endParaRPr>
          </a:p>
        </p:txBody>
      </p:sp>
    </p:spTree>
    <p:extLst>
      <p:ext uri="{BB962C8B-B14F-4D97-AF65-F5344CB8AC3E}">
        <p14:creationId xmlns:p14="http://schemas.microsoft.com/office/powerpoint/2010/main" val="10077899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fferent convers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15" y="1259417"/>
            <a:ext cx="7061198" cy="4707465"/>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21</a:t>
            </a:fld>
            <a:endParaRPr lang="en-US" dirty="0"/>
          </a:p>
        </p:txBody>
      </p:sp>
    </p:spTree>
    <p:extLst>
      <p:ext uri="{BB962C8B-B14F-4D97-AF65-F5344CB8AC3E}">
        <p14:creationId xmlns:p14="http://schemas.microsoft.com/office/powerpoint/2010/main" val="26985136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0838" y="878423"/>
            <a:ext cx="7916328" cy="4708982"/>
          </a:xfrm>
          <a:prstGeom prst="rect">
            <a:avLst/>
          </a:prstGeom>
          <a:noFill/>
        </p:spPr>
        <p:txBody>
          <a:bodyPr wrap="square" rtlCol="0">
            <a:spAutoFit/>
          </a:bodyPr>
          <a:lstStyle/>
          <a:p>
            <a:pPr>
              <a:spcAft>
                <a:spcPts val="1200"/>
              </a:spcAft>
            </a:pPr>
            <a:r>
              <a:rPr lang="en-US" sz="2800" b="1" dirty="0" smtClean="0">
                <a:solidFill>
                  <a:schemeClr val="tx2">
                    <a:lumMod val="60000"/>
                    <a:lumOff val="40000"/>
                  </a:schemeClr>
                </a:solidFill>
              </a:rPr>
              <a:t>ETHICAL STANDARDS</a:t>
            </a:r>
            <a:endParaRPr lang="en-US" sz="2800" b="1" dirty="0">
              <a:solidFill>
                <a:schemeClr val="tx2">
                  <a:lumMod val="60000"/>
                  <a:lumOff val="40000"/>
                </a:schemeClr>
              </a:solidFill>
            </a:endParaRPr>
          </a:p>
          <a:p>
            <a:pPr lvl="0">
              <a:spcAft>
                <a:spcPts val="600"/>
              </a:spcAft>
            </a:pPr>
            <a:r>
              <a:rPr lang="en-US" sz="2800" b="1" dirty="0">
                <a:solidFill>
                  <a:srgbClr val="948A54"/>
                </a:solidFill>
              </a:rPr>
              <a:t>Utilitarianism or Consequentialism (ethics of consequences)</a:t>
            </a:r>
            <a:r>
              <a:rPr lang="en-US" sz="2800" dirty="0">
                <a:solidFill>
                  <a:srgbClr val="948A54"/>
                </a:solidFill>
              </a:rPr>
              <a:t> </a:t>
            </a:r>
            <a:r>
              <a:rPr lang="en-US" sz="2800" dirty="0">
                <a:solidFill>
                  <a:schemeClr val="tx2">
                    <a:lumMod val="60000"/>
                    <a:lumOff val="40000"/>
                  </a:schemeClr>
                </a:solidFill>
              </a:rPr>
              <a:t>- </a:t>
            </a:r>
            <a:r>
              <a:rPr lang="en-US" sz="2800" dirty="0" smtClean="0">
                <a:solidFill>
                  <a:schemeClr val="tx2">
                    <a:lumMod val="60000"/>
                    <a:lumOff val="40000"/>
                  </a:schemeClr>
                </a:solidFill>
              </a:rPr>
              <a:t>decisions </a:t>
            </a:r>
            <a:r>
              <a:rPr lang="en-US" sz="2800" dirty="0">
                <a:solidFill>
                  <a:schemeClr val="tx2">
                    <a:lumMod val="60000"/>
                    <a:lumOff val="40000"/>
                  </a:schemeClr>
                </a:solidFill>
              </a:rPr>
              <a:t>are made based on the consequences for others’ </a:t>
            </a:r>
            <a:r>
              <a:rPr lang="en-US" sz="2800" dirty="0" smtClean="0">
                <a:solidFill>
                  <a:schemeClr val="tx2">
                    <a:lumMod val="60000"/>
                    <a:lumOff val="40000"/>
                  </a:schemeClr>
                </a:solidFill>
              </a:rPr>
              <a:t>wellbeing.</a:t>
            </a:r>
            <a:endParaRPr lang="en-AU" sz="2800" dirty="0">
              <a:solidFill>
                <a:schemeClr val="tx2">
                  <a:lumMod val="60000"/>
                  <a:lumOff val="40000"/>
                </a:schemeClr>
              </a:solidFill>
            </a:endParaRPr>
          </a:p>
          <a:p>
            <a:pPr lvl="0">
              <a:spcAft>
                <a:spcPts val="600"/>
              </a:spcAft>
            </a:pPr>
            <a:r>
              <a:rPr lang="en-US" sz="2800" b="1" dirty="0">
                <a:solidFill>
                  <a:srgbClr val="948A54"/>
                </a:solidFill>
              </a:rPr>
              <a:t>Deontology</a:t>
            </a:r>
            <a:r>
              <a:rPr lang="en-US" sz="2800" dirty="0">
                <a:solidFill>
                  <a:srgbClr val="948A54"/>
                </a:solidFill>
              </a:rPr>
              <a:t> </a:t>
            </a:r>
            <a:r>
              <a:rPr lang="en-US" sz="2800" b="1" dirty="0">
                <a:solidFill>
                  <a:srgbClr val="948A54"/>
                </a:solidFill>
              </a:rPr>
              <a:t>(ethics of principles)</a:t>
            </a:r>
            <a:r>
              <a:rPr lang="en-US" sz="2800" dirty="0">
                <a:solidFill>
                  <a:srgbClr val="948A54"/>
                </a:solidFill>
              </a:rPr>
              <a:t> </a:t>
            </a:r>
            <a:r>
              <a:rPr lang="en-US" sz="2800" dirty="0">
                <a:solidFill>
                  <a:schemeClr val="tx2">
                    <a:lumMod val="60000"/>
                    <a:lumOff val="40000"/>
                  </a:schemeClr>
                </a:solidFill>
              </a:rPr>
              <a:t>- </a:t>
            </a:r>
            <a:r>
              <a:rPr lang="en-US" sz="2800" dirty="0" smtClean="0">
                <a:solidFill>
                  <a:schemeClr val="tx2">
                    <a:lumMod val="60000"/>
                    <a:lumOff val="40000"/>
                  </a:schemeClr>
                </a:solidFill>
              </a:rPr>
              <a:t>decisions </a:t>
            </a:r>
            <a:r>
              <a:rPr lang="en-US" sz="2800" dirty="0">
                <a:solidFill>
                  <a:schemeClr val="tx2">
                    <a:lumMod val="60000"/>
                    <a:lumOff val="40000"/>
                  </a:schemeClr>
                </a:solidFill>
              </a:rPr>
              <a:t>should be a matter of principle, not </a:t>
            </a:r>
            <a:r>
              <a:rPr lang="en-US" sz="2800" dirty="0" smtClean="0">
                <a:solidFill>
                  <a:schemeClr val="tx2">
                    <a:lumMod val="60000"/>
                    <a:lumOff val="40000"/>
                  </a:schemeClr>
                </a:solidFill>
              </a:rPr>
              <a:t>consequences, and should </a:t>
            </a:r>
            <a:r>
              <a:rPr lang="en-US" sz="2800" dirty="0">
                <a:solidFill>
                  <a:schemeClr val="tx2">
                    <a:lumMod val="60000"/>
                    <a:lumOff val="40000"/>
                  </a:schemeClr>
                </a:solidFill>
              </a:rPr>
              <a:t>follow </a:t>
            </a:r>
            <a:r>
              <a:rPr lang="en-US" sz="2800" dirty="0" smtClean="0">
                <a:solidFill>
                  <a:schemeClr val="tx2">
                    <a:lumMod val="60000"/>
                    <a:lumOff val="40000"/>
                  </a:schemeClr>
                </a:solidFill>
              </a:rPr>
              <a:t>rules.</a:t>
            </a:r>
            <a:endParaRPr lang="en-AU" sz="2800" dirty="0">
              <a:solidFill>
                <a:schemeClr val="tx2">
                  <a:lumMod val="60000"/>
                  <a:lumOff val="40000"/>
                </a:schemeClr>
              </a:solidFill>
            </a:endParaRPr>
          </a:p>
          <a:p>
            <a:pPr>
              <a:spcAft>
                <a:spcPts val="600"/>
              </a:spcAft>
            </a:pPr>
            <a:r>
              <a:rPr lang="en-US" sz="2800" b="1" dirty="0">
                <a:solidFill>
                  <a:srgbClr val="948A54"/>
                </a:solidFill>
              </a:rPr>
              <a:t>Virtue ethics</a:t>
            </a:r>
            <a:r>
              <a:rPr lang="en-US" sz="2800" dirty="0">
                <a:solidFill>
                  <a:srgbClr val="948A54"/>
                </a:solidFill>
              </a:rPr>
              <a:t> </a:t>
            </a:r>
            <a:r>
              <a:rPr lang="en-US" sz="2800" b="1" dirty="0">
                <a:solidFill>
                  <a:srgbClr val="948A54"/>
                </a:solidFill>
              </a:rPr>
              <a:t>(ethics of personal character)</a:t>
            </a:r>
            <a:r>
              <a:rPr lang="en-US" sz="2800" dirty="0">
                <a:solidFill>
                  <a:srgbClr val="948A54"/>
                </a:solidFill>
              </a:rPr>
              <a:t> </a:t>
            </a:r>
            <a:r>
              <a:rPr lang="en-US" sz="2800" dirty="0">
                <a:solidFill>
                  <a:schemeClr val="tx2">
                    <a:lumMod val="60000"/>
                    <a:lumOff val="40000"/>
                  </a:schemeClr>
                </a:solidFill>
              </a:rPr>
              <a:t>- </a:t>
            </a:r>
            <a:r>
              <a:rPr lang="en-US" sz="2800" dirty="0" smtClean="0">
                <a:solidFill>
                  <a:schemeClr val="tx2">
                    <a:lumMod val="60000"/>
                    <a:lumOff val="40000"/>
                  </a:schemeClr>
                </a:solidFill>
              </a:rPr>
              <a:t>one </a:t>
            </a:r>
            <a:r>
              <a:rPr lang="en-US" sz="2800" dirty="0">
                <a:solidFill>
                  <a:schemeClr val="tx2">
                    <a:lumMod val="60000"/>
                    <a:lumOff val="40000"/>
                  </a:schemeClr>
                </a:solidFill>
              </a:rPr>
              <a:t>should act in accordance with the virtues of a good person </a:t>
            </a:r>
            <a:r>
              <a:rPr lang="en-US" sz="2800" dirty="0" smtClean="0">
                <a:solidFill>
                  <a:schemeClr val="tx2">
                    <a:lumMod val="60000"/>
                    <a:lumOff val="40000"/>
                  </a:schemeClr>
                </a:solidFill>
              </a:rPr>
              <a:t>as an </a:t>
            </a:r>
            <a:r>
              <a:rPr lang="en-US" sz="2800" dirty="0">
                <a:solidFill>
                  <a:schemeClr val="tx2">
                    <a:lumMod val="60000"/>
                    <a:lumOff val="40000"/>
                  </a:schemeClr>
                </a:solidFill>
              </a:rPr>
              <a:t>ethical life carries its own </a:t>
            </a:r>
            <a:r>
              <a:rPr lang="en-US" sz="2800" dirty="0" smtClean="0">
                <a:solidFill>
                  <a:schemeClr val="tx2">
                    <a:lumMod val="60000"/>
                    <a:lumOff val="40000"/>
                  </a:schemeClr>
                </a:solidFill>
              </a:rPr>
              <a:t>rewards</a:t>
            </a:r>
            <a:r>
              <a:rPr lang="en-AU" sz="2800" dirty="0" smtClean="0">
                <a:solidFill>
                  <a:schemeClr val="tx2">
                    <a:lumMod val="60000"/>
                    <a:lumOff val="40000"/>
                  </a:schemeClr>
                </a:solidFill>
              </a:rPr>
              <a:t>.</a:t>
            </a:r>
            <a:endParaRPr lang="en-US" sz="2800" dirty="0">
              <a:solidFill>
                <a:schemeClr val="tx2">
                  <a:lumMod val="60000"/>
                  <a:lumOff val="40000"/>
                </a:schemeClr>
              </a:solidFill>
            </a:endParaRPr>
          </a:p>
        </p:txBody>
      </p:sp>
      <p:sp>
        <p:nvSpPr>
          <p:cNvPr id="3"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22</a:t>
            </a:fld>
            <a:endParaRPr lang="en-US" dirty="0"/>
          </a:p>
        </p:txBody>
      </p:sp>
    </p:spTree>
    <p:extLst>
      <p:ext uri="{BB962C8B-B14F-4D97-AF65-F5344CB8AC3E}">
        <p14:creationId xmlns:p14="http://schemas.microsoft.com/office/powerpoint/2010/main" val="36313837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pic 5 441115785_ethics_and_compliance_xlarge.png">
            <a:hlinkClick r:id="rId3"/>
          </p:cNvPr>
          <p:cNvPicPr>
            <a:picLocks noChangeAspect="1"/>
          </p:cNvPicPr>
          <p:nvPr/>
        </p:nvPicPr>
        <p:blipFill>
          <a:blip r:embed="rId4"/>
          <a:srcRect/>
          <a:stretch>
            <a:fillRect/>
          </a:stretch>
        </p:blipFill>
        <p:spPr bwMode="auto">
          <a:xfrm>
            <a:off x="656738" y="677333"/>
            <a:ext cx="7868360" cy="4361374"/>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401598" y="5721750"/>
            <a:ext cx="2944361" cy="276999"/>
          </a:xfrm>
          <a:prstGeom prst="rect">
            <a:avLst/>
          </a:prstGeom>
        </p:spPr>
        <p:txBody>
          <a:bodyPr wrap="none">
            <a:spAutoFit/>
          </a:bodyPr>
          <a:lstStyle/>
          <a:p>
            <a:r>
              <a:rPr lang="en-US" sz="1200" dirty="0">
                <a:hlinkClick r:id="rId3"/>
              </a:rPr>
              <a:t>https://vimeo.com/</a:t>
            </a:r>
            <a:r>
              <a:rPr lang="en-US" sz="1200" dirty="0" smtClean="0">
                <a:hlinkClick r:id="rId3"/>
              </a:rPr>
              <a:t>48525864</a:t>
            </a:r>
            <a:r>
              <a:rPr lang="en-US" sz="1200" dirty="0" smtClean="0"/>
              <a:t> - (Play 0-1:13) </a:t>
            </a:r>
            <a:endParaRPr lang="en-US" sz="1200" dirty="0"/>
          </a:p>
        </p:txBody>
      </p:sp>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23</a:t>
            </a:fld>
            <a:endParaRPr lang="en-US" dirty="0"/>
          </a:p>
        </p:txBody>
      </p:sp>
    </p:spTree>
    <p:extLst>
      <p:ext uri="{BB962C8B-B14F-4D97-AF65-F5344CB8AC3E}">
        <p14:creationId xmlns:p14="http://schemas.microsoft.com/office/powerpoint/2010/main" val="40746554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9704" y="755650"/>
            <a:ext cx="7694994" cy="5262980"/>
          </a:xfrm>
          <a:prstGeom prst="rect">
            <a:avLst/>
          </a:prstGeom>
          <a:noFill/>
        </p:spPr>
        <p:txBody>
          <a:bodyPr wrap="square" rtlCol="0">
            <a:spAutoFit/>
          </a:bodyPr>
          <a:lstStyle/>
          <a:p>
            <a:pPr algn="just"/>
            <a:r>
              <a:rPr lang="en-US" sz="1600" dirty="0" smtClean="0">
                <a:solidFill>
                  <a:srgbClr val="0076A5"/>
                </a:solidFill>
              </a:rPr>
              <a:t>Accountability, Accuracy, Achievement, Adventurousness, Altruism</a:t>
            </a:r>
            <a:r>
              <a:rPr lang="en-US" sz="1600" dirty="0">
                <a:solidFill>
                  <a:srgbClr val="0076A5"/>
                </a:solidFill>
              </a:rPr>
              <a:t> </a:t>
            </a:r>
            <a:r>
              <a:rPr lang="en-US" sz="1600" dirty="0" smtClean="0">
                <a:solidFill>
                  <a:srgbClr val="0076A5"/>
                </a:solidFill>
              </a:rPr>
              <a:t>Ambition, Assertiveness, Balance, Being </a:t>
            </a:r>
            <a:r>
              <a:rPr lang="en-US" sz="1600" dirty="0">
                <a:solidFill>
                  <a:srgbClr val="0076A5"/>
                </a:solidFill>
              </a:rPr>
              <a:t>the </a:t>
            </a:r>
            <a:r>
              <a:rPr lang="en-US" sz="1600" dirty="0" smtClean="0">
                <a:solidFill>
                  <a:srgbClr val="0076A5"/>
                </a:solidFill>
              </a:rPr>
              <a:t>best, Belonging, Boldness, Calmness, Carefulness, Challenge, Cheerfulness, Clear</a:t>
            </a:r>
            <a:r>
              <a:rPr lang="en-US" sz="1600" dirty="0">
                <a:solidFill>
                  <a:srgbClr val="0076A5"/>
                </a:solidFill>
              </a:rPr>
              <a:t>-</a:t>
            </a:r>
            <a:r>
              <a:rPr lang="en-US" sz="1600" dirty="0" smtClean="0">
                <a:solidFill>
                  <a:srgbClr val="0076A5"/>
                </a:solidFill>
              </a:rPr>
              <a:t>mindedness, Commitment, Community, Compassion, Competitiveness, Consistency, Contentment, Continuous Improvement, Contribution, Control, Cooperation, Correctness, Courtesy, Creativity, Curiosity, Decisiveness, Democraticness, Dependability, Determination, Devoutness, Diligence, Discipline, Discretion, Diversity, Dynamism, Economy, Effectiveness, Efficiency, Elegance, Empathy, Enjoyment, Enthusiasm, Equality, Excellence, Excitement, Expertise, Exploration, Expressiveness, Fairness, Faith, Family</a:t>
            </a:r>
            <a:r>
              <a:rPr lang="en-US" sz="1600" dirty="0">
                <a:solidFill>
                  <a:srgbClr val="0076A5"/>
                </a:solidFill>
              </a:rPr>
              <a:t>-</a:t>
            </a:r>
            <a:r>
              <a:rPr lang="en-US" sz="1600" dirty="0" smtClean="0">
                <a:solidFill>
                  <a:srgbClr val="0076A5"/>
                </a:solidFill>
              </a:rPr>
              <a:t>orientedness, Fidelity, Fitness, Fluency, Focus, Freedom, Fun, Generosity, Goodness, Grace, Growth, Happiness, Hard Work, Health, Helping Society, Holiness, Honesty, Honor, Humility, Independence, Ingenuity, Inner Harmony, Inquisitiveness, Insightfulness, Intelligence, Intellectual Status, Intuition, Joy, Justice, Leadership, Legacy, Love, Loyalty, Making </a:t>
            </a:r>
            <a:r>
              <a:rPr lang="en-US" sz="1600" dirty="0">
                <a:solidFill>
                  <a:srgbClr val="0076A5"/>
                </a:solidFill>
              </a:rPr>
              <a:t>a </a:t>
            </a:r>
            <a:r>
              <a:rPr lang="en-US" sz="1600" dirty="0" smtClean="0">
                <a:solidFill>
                  <a:srgbClr val="0076A5"/>
                </a:solidFill>
              </a:rPr>
              <a:t>difference, Mastery, Merit, Obedience, Openness, Order, Originality, Patriotic, Perfection, Piety, Positivity, Practicality, Preparedness, Professionalism, Prudence, Quality</a:t>
            </a:r>
            <a:r>
              <a:rPr lang="en-US" sz="1600" dirty="0">
                <a:solidFill>
                  <a:srgbClr val="0076A5"/>
                </a:solidFill>
              </a:rPr>
              <a:t>-</a:t>
            </a:r>
            <a:r>
              <a:rPr lang="en-US" sz="1600" dirty="0" smtClean="0">
                <a:solidFill>
                  <a:srgbClr val="0076A5"/>
                </a:solidFill>
              </a:rPr>
              <a:t>orientation, Reliability, Resourcefulness, Restraint, Results</a:t>
            </a:r>
            <a:r>
              <a:rPr lang="en-US" sz="1600" dirty="0">
                <a:solidFill>
                  <a:srgbClr val="0076A5"/>
                </a:solidFill>
              </a:rPr>
              <a:t>-</a:t>
            </a:r>
            <a:r>
              <a:rPr lang="en-US" sz="1600" dirty="0" smtClean="0">
                <a:solidFill>
                  <a:srgbClr val="0076A5"/>
                </a:solidFill>
              </a:rPr>
              <a:t>oriented, Rigor, Security, Self</a:t>
            </a:r>
            <a:r>
              <a:rPr lang="en-US" sz="1600" dirty="0">
                <a:solidFill>
                  <a:srgbClr val="0076A5"/>
                </a:solidFill>
              </a:rPr>
              <a:t>-</a:t>
            </a:r>
            <a:r>
              <a:rPr lang="en-US" sz="1600" dirty="0" smtClean="0">
                <a:solidFill>
                  <a:srgbClr val="0076A5"/>
                </a:solidFill>
              </a:rPr>
              <a:t>actualization, Self</a:t>
            </a:r>
            <a:r>
              <a:rPr lang="en-US" sz="1600" dirty="0">
                <a:solidFill>
                  <a:srgbClr val="0076A5"/>
                </a:solidFill>
              </a:rPr>
              <a:t>-</a:t>
            </a:r>
            <a:r>
              <a:rPr lang="en-US" sz="1600" dirty="0" smtClean="0">
                <a:solidFill>
                  <a:srgbClr val="0076A5"/>
                </a:solidFill>
              </a:rPr>
              <a:t>control, Selflessness, Self</a:t>
            </a:r>
            <a:r>
              <a:rPr lang="en-US" sz="1600" dirty="0">
                <a:solidFill>
                  <a:srgbClr val="0076A5"/>
                </a:solidFill>
              </a:rPr>
              <a:t>-</a:t>
            </a:r>
            <a:r>
              <a:rPr lang="en-US" sz="1600" dirty="0" smtClean="0">
                <a:solidFill>
                  <a:srgbClr val="0076A5"/>
                </a:solidFill>
              </a:rPr>
              <a:t>reliance, Sensitivity, Serenity, Service, Shrewdness, Simplicity</a:t>
            </a:r>
            <a:r>
              <a:rPr lang="en-US" sz="1600" dirty="0">
                <a:solidFill>
                  <a:srgbClr val="0076A5"/>
                </a:solidFill>
              </a:rPr>
              <a:t> </a:t>
            </a:r>
            <a:r>
              <a:rPr lang="en-US" sz="1600" dirty="0" smtClean="0">
                <a:solidFill>
                  <a:srgbClr val="0076A5"/>
                </a:solidFill>
              </a:rPr>
              <a:t>Soundness, Speed, Spontaneity, Stability, Strategic, Strength, Structure, Success</a:t>
            </a:r>
            <a:r>
              <a:rPr lang="en-US" sz="1600" dirty="0">
                <a:solidFill>
                  <a:srgbClr val="0076A5"/>
                </a:solidFill>
              </a:rPr>
              <a:t> </a:t>
            </a:r>
            <a:r>
              <a:rPr lang="en-US" sz="1600" dirty="0" smtClean="0">
                <a:solidFill>
                  <a:srgbClr val="0076A5"/>
                </a:solidFill>
              </a:rPr>
              <a:t>Support, Teamwork, Temperance, Thankfulness, Thoroughness, Thoughtfulness</a:t>
            </a:r>
            <a:r>
              <a:rPr lang="en-US" sz="1600" dirty="0">
                <a:solidFill>
                  <a:srgbClr val="0076A5"/>
                </a:solidFill>
              </a:rPr>
              <a:t> </a:t>
            </a:r>
            <a:r>
              <a:rPr lang="en-US" sz="1600" dirty="0" smtClean="0">
                <a:solidFill>
                  <a:srgbClr val="0076A5"/>
                </a:solidFill>
              </a:rPr>
              <a:t>Timeliness, Tolerance, Traditionalism, Trustworthiness, Truth</a:t>
            </a:r>
            <a:r>
              <a:rPr lang="en-US" sz="1600" dirty="0">
                <a:solidFill>
                  <a:srgbClr val="0076A5"/>
                </a:solidFill>
              </a:rPr>
              <a:t>-</a:t>
            </a:r>
            <a:r>
              <a:rPr lang="en-US" sz="1600" dirty="0" smtClean="0">
                <a:solidFill>
                  <a:srgbClr val="0076A5"/>
                </a:solidFill>
              </a:rPr>
              <a:t>seeking, Understanding, Uniqueness, Unity, Usefulness, Vision, Vitality</a:t>
            </a:r>
            <a:endParaRPr lang="en-US" sz="1600" dirty="0">
              <a:solidFill>
                <a:srgbClr val="0076A5"/>
              </a:solidFill>
            </a:endParaRPr>
          </a:p>
        </p:txBody>
      </p:sp>
      <p:sp>
        <p:nvSpPr>
          <p:cNvPr id="3"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24</a:t>
            </a:fld>
            <a:endParaRPr lang="en-US" dirty="0"/>
          </a:p>
        </p:txBody>
      </p:sp>
      <p:sp>
        <p:nvSpPr>
          <p:cNvPr id="5" name="Rectangle 4"/>
          <p:cNvSpPr/>
          <p:nvPr/>
        </p:nvSpPr>
        <p:spPr>
          <a:xfrm>
            <a:off x="3673338" y="46794"/>
            <a:ext cx="1787659" cy="677108"/>
          </a:xfrm>
          <a:prstGeom prst="rect">
            <a:avLst/>
          </a:prstGeom>
        </p:spPr>
        <p:txBody>
          <a:bodyPr wrap="square">
            <a:spAutoFit/>
          </a:bodyPr>
          <a:lstStyle/>
          <a:p>
            <a:pPr>
              <a:lnSpc>
                <a:spcPts val="4800"/>
              </a:lnSpc>
              <a:spcAft>
                <a:spcPts val="600"/>
              </a:spcAft>
            </a:pPr>
            <a:r>
              <a:rPr lang="en-AU" sz="2800" cap="all" dirty="0" smtClean="0">
                <a:solidFill>
                  <a:schemeClr val="tx2">
                    <a:lumMod val="60000"/>
                    <a:lumOff val="40000"/>
                  </a:schemeClr>
                </a:solidFill>
                <a:latin typeface="Franklin Gothic Medium"/>
                <a:cs typeface="Franklin Gothic Medium"/>
              </a:rPr>
              <a:t>VALUES</a:t>
            </a:r>
            <a:endParaRPr lang="en-AU" sz="2800" dirty="0">
              <a:solidFill>
                <a:schemeClr val="tx2">
                  <a:lumMod val="60000"/>
                  <a:lumOff val="40000"/>
                </a:schemeClr>
              </a:solidFill>
            </a:endParaRPr>
          </a:p>
        </p:txBody>
      </p:sp>
    </p:spTree>
    <p:extLst>
      <p:ext uri="{BB962C8B-B14F-4D97-AF65-F5344CB8AC3E}">
        <p14:creationId xmlns:p14="http://schemas.microsoft.com/office/powerpoint/2010/main" val="13756619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teroids.jpg"/>
          <p:cNvPicPr>
            <a:picLocks noChangeAspect="1"/>
          </p:cNvPicPr>
          <p:nvPr/>
        </p:nvPicPr>
        <p:blipFill rotWithShape="1">
          <a:blip r:embed="rId3">
            <a:alphaModFix amt="29000"/>
            <a:extLst>
              <a:ext uri="{28A0092B-C50C-407E-A947-70E740481C1C}">
                <a14:useLocalDpi xmlns:a14="http://schemas.microsoft.com/office/drawing/2010/main" val="0"/>
              </a:ext>
            </a:extLst>
          </a:blip>
          <a:srcRect b="6970"/>
          <a:stretch/>
        </p:blipFill>
        <p:spPr>
          <a:xfrm>
            <a:off x="574428" y="869145"/>
            <a:ext cx="7373655" cy="5153254"/>
          </a:xfrm>
          <a:prstGeom prst="rect">
            <a:avLst/>
          </a:prstGeom>
          <a:ln>
            <a:noFill/>
          </a:ln>
          <a:effectLst>
            <a:outerShdw blurRad="292100" dist="139700" dir="2700000" algn="tl" rotWithShape="0">
              <a:srgbClr val="333333">
                <a:alpha val="65000"/>
              </a:srgbClr>
            </a:outerShdw>
          </a:effectLst>
        </p:spPr>
      </p:pic>
      <p:sp>
        <p:nvSpPr>
          <p:cNvPr id="3" name="Round Same Side Corner Rectangle 2"/>
          <p:cNvSpPr/>
          <p:nvPr/>
        </p:nvSpPr>
        <p:spPr>
          <a:xfrm>
            <a:off x="2254249" y="3019319"/>
            <a:ext cx="751417" cy="2572508"/>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 Same Side Corner Rectangle 6"/>
          <p:cNvSpPr/>
          <p:nvPr/>
        </p:nvSpPr>
        <p:spPr>
          <a:xfrm>
            <a:off x="5578474" y="3047236"/>
            <a:ext cx="751417" cy="2506492"/>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 Same Side Corner Rectangle 7"/>
          <p:cNvSpPr/>
          <p:nvPr/>
        </p:nvSpPr>
        <p:spPr>
          <a:xfrm rot="16200000">
            <a:off x="3905250" y="1257193"/>
            <a:ext cx="751417" cy="2772833"/>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611032" y="2410888"/>
            <a:ext cx="1956857" cy="461665"/>
          </a:xfrm>
          <a:prstGeom prst="rect">
            <a:avLst/>
          </a:prstGeom>
          <a:noFill/>
        </p:spPr>
        <p:txBody>
          <a:bodyPr wrap="square" rtlCol="0">
            <a:spAutoFit/>
          </a:bodyPr>
          <a:lstStyle/>
          <a:p>
            <a:r>
              <a:rPr lang="en-US" sz="2400" b="1" dirty="0" smtClean="0"/>
              <a:t>PURPOSE</a:t>
            </a:r>
            <a:endParaRPr lang="en-US" sz="2400" b="1" dirty="0"/>
          </a:p>
        </p:txBody>
      </p:sp>
      <p:sp>
        <p:nvSpPr>
          <p:cNvPr id="10" name="TextBox 9"/>
          <p:cNvSpPr txBox="1"/>
          <p:nvPr/>
        </p:nvSpPr>
        <p:spPr>
          <a:xfrm rot="16200000">
            <a:off x="1628014" y="3590535"/>
            <a:ext cx="1956857" cy="461665"/>
          </a:xfrm>
          <a:prstGeom prst="rect">
            <a:avLst/>
          </a:prstGeom>
          <a:noFill/>
        </p:spPr>
        <p:txBody>
          <a:bodyPr wrap="square" rtlCol="0">
            <a:spAutoFit/>
          </a:bodyPr>
          <a:lstStyle/>
          <a:p>
            <a:r>
              <a:rPr lang="en-US" sz="2400" b="1" dirty="0" smtClean="0"/>
              <a:t>VALUES</a:t>
            </a:r>
            <a:endParaRPr lang="en-US" sz="2400" b="1" dirty="0"/>
          </a:p>
        </p:txBody>
      </p:sp>
      <p:sp>
        <p:nvSpPr>
          <p:cNvPr id="11" name="TextBox 10"/>
          <p:cNvSpPr txBox="1"/>
          <p:nvPr/>
        </p:nvSpPr>
        <p:spPr>
          <a:xfrm rot="5400000">
            <a:off x="4937977" y="4189873"/>
            <a:ext cx="2119194" cy="461665"/>
          </a:xfrm>
          <a:prstGeom prst="rect">
            <a:avLst/>
          </a:prstGeom>
          <a:noFill/>
        </p:spPr>
        <p:txBody>
          <a:bodyPr wrap="square" rtlCol="0">
            <a:spAutoFit/>
          </a:bodyPr>
          <a:lstStyle/>
          <a:p>
            <a:r>
              <a:rPr lang="en-US" sz="2400" b="1" dirty="0" smtClean="0"/>
              <a:t>PRINCIPLES</a:t>
            </a:r>
            <a:endParaRPr lang="en-US" sz="2400" b="1" dirty="0"/>
          </a:p>
        </p:txBody>
      </p:sp>
      <p:sp>
        <p:nvSpPr>
          <p:cNvPr id="12" name="TextBox 11"/>
          <p:cNvSpPr txBox="1"/>
          <p:nvPr/>
        </p:nvSpPr>
        <p:spPr>
          <a:xfrm>
            <a:off x="3401598" y="3598976"/>
            <a:ext cx="1843501" cy="1754327"/>
          </a:xfrm>
          <a:prstGeom prst="rect">
            <a:avLst/>
          </a:prstGeom>
          <a:solidFill>
            <a:srgbClr val="CCFFCC"/>
          </a:solidFill>
        </p:spPr>
        <p:txBody>
          <a:bodyPr wrap="square" rtlCol="0">
            <a:spAutoFit/>
          </a:bodyPr>
          <a:lstStyle/>
          <a:p>
            <a:pPr algn="ctr"/>
            <a:r>
              <a:rPr lang="en-US" b="1" dirty="0" smtClean="0">
                <a:effectLst>
                  <a:outerShdw blurRad="50800" dist="38100" dir="2700000" algn="tl" rotWithShape="0">
                    <a:prstClr val="black">
                      <a:alpha val="40000"/>
                    </a:prstClr>
                  </a:outerShdw>
                </a:effectLst>
              </a:rPr>
              <a:t>+</a:t>
            </a:r>
          </a:p>
          <a:p>
            <a:pPr algn="ctr"/>
            <a:r>
              <a:rPr lang="en-US" b="1" dirty="0" smtClean="0">
                <a:effectLst>
                  <a:outerShdw blurRad="50800" dist="38100" dir="2700000" algn="tl" rotWithShape="0">
                    <a:prstClr val="black">
                      <a:alpha val="40000"/>
                    </a:prstClr>
                  </a:outerShdw>
                </a:effectLst>
              </a:rPr>
              <a:t>MORALS</a:t>
            </a:r>
          </a:p>
          <a:p>
            <a:pPr algn="ctr"/>
            <a:r>
              <a:rPr lang="en-US" b="1" dirty="0" smtClean="0">
                <a:effectLst>
                  <a:outerShdw blurRad="50800" dist="38100" dir="2700000" algn="tl" rotWithShape="0">
                    <a:prstClr val="black">
                      <a:alpha val="40000"/>
                    </a:prstClr>
                  </a:outerShdw>
                </a:effectLst>
              </a:rPr>
              <a:t>RULES</a:t>
            </a:r>
          </a:p>
          <a:p>
            <a:pPr algn="ctr"/>
            <a:r>
              <a:rPr lang="en-US" b="1" dirty="0" smtClean="0">
                <a:effectLst>
                  <a:outerShdw blurRad="50800" dist="38100" dir="2700000" algn="tl" rotWithShape="0">
                    <a:prstClr val="black">
                      <a:alpha val="40000"/>
                    </a:prstClr>
                  </a:outerShdw>
                </a:effectLst>
              </a:rPr>
              <a:t>STANDARDS</a:t>
            </a:r>
          </a:p>
          <a:p>
            <a:pPr algn="ctr"/>
            <a:r>
              <a:rPr lang="en-US" b="1" dirty="0" smtClean="0">
                <a:effectLst>
                  <a:outerShdw blurRad="50800" dist="38100" dir="2700000" algn="tl" rotWithShape="0">
                    <a:prstClr val="black">
                      <a:alpha val="40000"/>
                    </a:prstClr>
                  </a:outerShdw>
                </a:effectLst>
              </a:rPr>
              <a:t>LAWS</a:t>
            </a:r>
          </a:p>
          <a:p>
            <a:pPr algn="ctr"/>
            <a:r>
              <a:rPr lang="en-US" b="1" dirty="0" smtClean="0">
                <a:effectLst>
                  <a:outerShdw blurRad="50800" dist="38100" dir="2700000" algn="tl" rotWithShape="0">
                    <a:prstClr val="black">
                      <a:alpha val="40000"/>
                    </a:prstClr>
                  </a:outerShdw>
                </a:effectLst>
              </a:rPr>
              <a:t>CULTURE</a:t>
            </a:r>
            <a:endParaRPr lang="en-US" b="1" dirty="0">
              <a:effectLst>
                <a:outerShdw blurRad="50800" dist="38100" dir="2700000" algn="tl" rotWithShape="0">
                  <a:prstClr val="black">
                    <a:alpha val="40000"/>
                  </a:prstClr>
                </a:outerShdw>
              </a:effectLst>
            </a:endParaRPr>
          </a:p>
        </p:txBody>
      </p:sp>
      <p:sp>
        <p:nvSpPr>
          <p:cNvPr id="13"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25</a:t>
            </a:fld>
            <a:endParaRPr lang="en-US" dirty="0"/>
          </a:p>
        </p:txBody>
      </p:sp>
      <p:sp>
        <p:nvSpPr>
          <p:cNvPr id="14" name="Rectangle 13"/>
          <p:cNvSpPr/>
          <p:nvPr/>
        </p:nvSpPr>
        <p:spPr>
          <a:xfrm>
            <a:off x="921677" y="42567"/>
            <a:ext cx="6274989" cy="677108"/>
          </a:xfrm>
          <a:prstGeom prst="rect">
            <a:avLst/>
          </a:prstGeom>
        </p:spPr>
        <p:txBody>
          <a:bodyPr wrap="square">
            <a:spAutoFit/>
          </a:bodyPr>
          <a:lstStyle/>
          <a:p>
            <a:pPr>
              <a:lnSpc>
                <a:spcPts val="4800"/>
              </a:lnSpc>
              <a:spcAft>
                <a:spcPts val="600"/>
              </a:spcAft>
            </a:pPr>
            <a:r>
              <a:rPr lang="en-AU" sz="2800" cap="all" dirty="0" smtClean="0">
                <a:solidFill>
                  <a:schemeClr val="tx2">
                    <a:lumMod val="60000"/>
                    <a:lumOff val="40000"/>
                  </a:schemeClr>
                </a:solidFill>
                <a:latin typeface="Franklin Gothic Medium"/>
                <a:cs typeface="Franklin Gothic Medium"/>
              </a:rPr>
              <a:t>ETHICAL ARCHITECTURE</a:t>
            </a:r>
            <a:endParaRPr lang="en-AU" sz="2800" dirty="0">
              <a:solidFill>
                <a:schemeClr val="tx2">
                  <a:lumMod val="60000"/>
                  <a:lumOff val="40000"/>
                </a:schemeClr>
              </a:solidFill>
            </a:endParaRPr>
          </a:p>
        </p:txBody>
      </p:sp>
    </p:spTree>
    <p:extLst>
      <p:ext uri="{BB962C8B-B14F-4D97-AF65-F5344CB8AC3E}">
        <p14:creationId xmlns:p14="http://schemas.microsoft.com/office/powerpoint/2010/main" val="18240374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thics justice scales.jpg"/>
          <p:cNvPicPr>
            <a:picLocks noChangeAspect="1"/>
          </p:cNvPicPr>
          <p:nvPr/>
        </p:nvPicPr>
        <p:blipFill rotWithShape="1">
          <a:blip r:embed="rId3">
            <a:alphaModFix amt="30000"/>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13944"/>
          <a:stretch/>
        </p:blipFill>
        <p:spPr>
          <a:xfrm>
            <a:off x="-1" y="984250"/>
            <a:ext cx="9144001" cy="4889500"/>
          </a:xfrm>
          <a:prstGeom prst="rect">
            <a:avLst/>
          </a:prstGeom>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26</a:t>
            </a:fld>
            <a:endParaRPr lang="en-US" dirty="0"/>
          </a:p>
        </p:txBody>
      </p:sp>
      <p:sp>
        <p:nvSpPr>
          <p:cNvPr id="3" name="Rectangle 2"/>
          <p:cNvSpPr/>
          <p:nvPr/>
        </p:nvSpPr>
        <p:spPr>
          <a:xfrm>
            <a:off x="2588680" y="992716"/>
            <a:ext cx="6692900" cy="4739760"/>
          </a:xfrm>
          <a:prstGeom prst="rect">
            <a:avLst/>
          </a:prstGeom>
        </p:spPr>
        <p:txBody>
          <a:bodyPr wrap="square">
            <a:spAutoFit/>
          </a:bodyPr>
          <a:lstStyle/>
          <a:p>
            <a:pPr marL="285750" lvl="0" indent="-285750">
              <a:spcAft>
                <a:spcPts val="600"/>
              </a:spcAft>
              <a:buFont typeface="Arial"/>
              <a:buChar char="•"/>
            </a:pPr>
            <a:r>
              <a:rPr lang="en-GB" dirty="0"/>
              <a:t>What is the dilemma? </a:t>
            </a:r>
          </a:p>
          <a:p>
            <a:pPr marL="285750" lvl="0" indent="-285750">
              <a:spcAft>
                <a:spcPts val="600"/>
              </a:spcAft>
              <a:buFont typeface="Arial"/>
              <a:buChar char="•"/>
            </a:pPr>
            <a:r>
              <a:rPr lang="en-GB" dirty="0" smtClean="0"/>
              <a:t>What </a:t>
            </a:r>
            <a:r>
              <a:rPr lang="en-GB" dirty="0"/>
              <a:t>are the facts of the situation?</a:t>
            </a:r>
            <a:endParaRPr lang="en-AU" dirty="0"/>
          </a:p>
          <a:p>
            <a:pPr marL="285750" lvl="0" indent="-285750">
              <a:spcAft>
                <a:spcPts val="600"/>
              </a:spcAft>
              <a:buFont typeface="Arial"/>
              <a:buChar char="•"/>
            </a:pPr>
            <a:r>
              <a:rPr lang="en-GB" dirty="0"/>
              <a:t>How do you frame it in terms of rules, policies, and standards?</a:t>
            </a:r>
            <a:endParaRPr lang="en-AU" dirty="0"/>
          </a:p>
          <a:p>
            <a:pPr marL="285750" indent="-285750">
              <a:spcAft>
                <a:spcPts val="600"/>
              </a:spcAft>
              <a:buFont typeface="Arial"/>
              <a:buChar char="•"/>
            </a:pPr>
            <a:r>
              <a:rPr lang="en-AU" dirty="0"/>
              <a:t>What is at stake and for </a:t>
            </a:r>
            <a:r>
              <a:rPr lang="en-AU" dirty="0" smtClean="0"/>
              <a:t>whom</a:t>
            </a:r>
          </a:p>
          <a:p>
            <a:pPr marL="285750" lvl="0" indent="-285750">
              <a:spcAft>
                <a:spcPts val="600"/>
              </a:spcAft>
              <a:buFont typeface="Arial"/>
              <a:buChar char="•"/>
            </a:pPr>
            <a:r>
              <a:rPr lang="en-GB" dirty="0"/>
              <a:t>What are your most important principles, morals and values to consider in deciding how you should act here?</a:t>
            </a:r>
            <a:endParaRPr lang="en-AU" dirty="0"/>
          </a:p>
          <a:p>
            <a:pPr marL="285750" lvl="0" indent="-285750">
              <a:spcAft>
                <a:spcPts val="600"/>
              </a:spcAft>
              <a:buFont typeface="Arial"/>
              <a:buChar char="•"/>
            </a:pPr>
            <a:r>
              <a:rPr lang="en-GB" dirty="0"/>
              <a:t>Which of your own assumptions or biases come into play here? </a:t>
            </a:r>
            <a:endParaRPr lang="en-AU" dirty="0"/>
          </a:p>
          <a:p>
            <a:pPr marL="285750" indent="-285750">
              <a:spcAft>
                <a:spcPts val="600"/>
              </a:spcAft>
              <a:buFont typeface="Arial"/>
              <a:buChar char="•"/>
            </a:pPr>
            <a:r>
              <a:rPr lang="en-AU" dirty="0"/>
              <a:t>Can you recognise any slippery slope traps? </a:t>
            </a:r>
            <a:endParaRPr lang="en-AU" dirty="0" smtClean="0"/>
          </a:p>
          <a:p>
            <a:pPr marL="285750" lvl="0" indent="-285750">
              <a:spcAft>
                <a:spcPts val="600"/>
              </a:spcAft>
              <a:buFont typeface="Arial"/>
              <a:buChar char="•"/>
            </a:pPr>
            <a:r>
              <a:rPr lang="en-GB" dirty="0"/>
              <a:t>What are your options?  </a:t>
            </a:r>
            <a:endParaRPr lang="en-AU" dirty="0"/>
          </a:p>
          <a:p>
            <a:pPr marL="285750" lvl="0" indent="-285750">
              <a:spcAft>
                <a:spcPts val="600"/>
              </a:spcAft>
              <a:buFont typeface="Arial"/>
              <a:buChar char="•"/>
            </a:pPr>
            <a:r>
              <a:rPr lang="en-GB" dirty="0"/>
              <a:t>What is your decision?</a:t>
            </a:r>
            <a:endParaRPr lang="en-AU" dirty="0"/>
          </a:p>
          <a:p>
            <a:pPr marL="285750" lvl="0" indent="-285750">
              <a:spcAft>
                <a:spcPts val="600"/>
              </a:spcAft>
              <a:buFont typeface="Arial"/>
              <a:buChar char="•"/>
            </a:pPr>
            <a:r>
              <a:rPr lang="en-GB" dirty="0"/>
              <a:t>How does your decision measure up in terms of your sense of purpose or meaning of sport?</a:t>
            </a:r>
            <a:endParaRPr lang="en-AU" dirty="0"/>
          </a:p>
          <a:p>
            <a:pPr marL="285750" indent="-285750">
              <a:spcAft>
                <a:spcPts val="600"/>
              </a:spcAft>
              <a:buFont typeface="Arial"/>
              <a:buChar char="•"/>
            </a:pPr>
            <a:r>
              <a:rPr lang="en-AU" dirty="0"/>
              <a:t>Do you need </a:t>
            </a:r>
            <a:r>
              <a:rPr lang="en-AU" dirty="0" smtClean="0"/>
              <a:t>a </a:t>
            </a:r>
            <a:r>
              <a:rPr lang="en-AU" dirty="0"/>
              <a:t>sounding board or trusted ally to test your decision? </a:t>
            </a:r>
            <a:endParaRPr lang="en-US" dirty="0"/>
          </a:p>
        </p:txBody>
      </p:sp>
      <p:sp>
        <p:nvSpPr>
          <p:cNvPr id="5" name="Rectangle 4"/>
          <p:cNvSpPr/>
          <p:nvPr/>
        </p:nvSpPr>
        <p:spPr>
          <a:xfrm>
            <a:off x="921677" y="158980"/>
            <a:ext cx="6274989" cy="677108"/>
          </a:xfrm>
          <a:prstGeom prst="rect">
            <a:avLst/>
          </a:prstGeom>
        </p:spPr>
        <p:txBody>
          <a:bodyPr wrap="square">
            <a:spAutoFit/>
          </a:bodyPr>
          <a:lstStyle/>
          <a:p>
            <a:pPr>
              <a:lnSpc>
                <a:spcPts val="4800"/>
              </a:lnSpc>
              <a:spcAft>
                <a:spcPts val="600"/>
              </a:spcAft>
            </a:pPr>
            <a:r>
              <a:rPr lang="en-AU" sz="2800" cap="all" dirty="0" smtClean="0">
                <a:solidFill>
                  <a:schemeClr val="tx2">
                    <a:lumMod val="60000"/>
                    <a:lumOff val="40000"/>
                  </a:schemeClr>
                </a:solidFill>
                <a:latin typeface="Franklin Gothic Medium"/>
                <a:cs typeface="Franklin Gothic Medium"/>
              </a:rPr>
              <a:t>ETHICAL DECISION MAKING</a:t>
            </a:r>
            <a:endParaRPr lang="en-AU" sz="2800" dirty="0">
              <a:solidFill>
                <a:schemeClr val="tx2">
                  <a:lumMod val="60000"/>
                  <a:lumOff val="40000"/>
                </a:schemeClr>
              </a:solidFill>
            </a:endParaRPr>
          </a:p>
        </p:txBody>
      </p:sp>
    </p:spTree>
    <p:extLst>
      <p:ext uri="{BB962C8B-B14F-4D97-AF65-F5344CB8AC3E}">
        <p14:creationId xmlns:p14="http://schemas.microsoft.com/office/powerpoint/2010/main" val="37425043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8068" y="476931"/>
            <a:ext cx="7965015" cy="1523494"/>
          </a:xfrm>
          <a:prstGeom prst="rect">
            <a:avLst/>
          </a:prstGeom>
          <a:noFill/>
        </p:spPr>
        <p:txBody>
          <a:bodyPr wrap="square" rtlCol="0">
            <a:spAutoFit/>
          </a:bodyPr>
          <a:lstStyle/>
          <a:p>
            <a:pPr>
              <a:lnSpc>
                <a:spcPts val="4800"/>
              </a:lnSpc>
              <a:spcAft>
                <a:spcPts val="600"/>
              </a:spcAft>
            </a:pPr>
            <a:r>
              <a:rPr lang="en-AU" sz="2800" cap="all" dirty="0" smtClean="0">
                <a:solidFill>
                  <a:schemeClr val="tx2">
                    <a:lumMod val="60000"/>
                    <a:lumOff val="40000"/>
                  </a:schemeClr>
                </a:solidFill>
                <a:latin typeface="Franklin Gothic Medium"/>
                <a:cs typeface="Franklin Gothic Medium"/>
              </a:rPr>
              <a:t>SLIPPERY SLOPE TRAPS</a:t>
            </a:r>
            <a:endParaRPr lang="en-AU" sz="2800" dirty="0" smtClean="0">
              <a:solidFill>
                <a:schemeClr val="tx2">
                  <a:lumMod val="60000"/>
                  <a:lumOff val="40000"/>
                </a:schemeClr>
              </a:solidFill>
            </a:endParaRPr>
          </a:p>
          <a:p>
            <a:pPr>
              <a:buClr>
                <a:srgbClr val="0B7798"/>
              </a:buClr>
            </a:pPr>
            <a:r>
              <a:rPr lang="en-AU" sz="2400" dirty="0" smtClean="0">
                <a:solidFill>
                  <a:srgbClr val="8EB4E3"/>
                </a:solidFill>
              </a:rPr>
              <a:t>Do you recognise any of these misconceptions, myths, distortions, justifications, rationalisations and excuses?</a:t>
            </a:r>
            <a:endParaRPr lang="en-US" sz="2400" dirty="0">
              <a:solidFill>
                <a:srgbClr val="8EB4E3"/>
              </a:solidFill>
            </a:endParaRPr>
          </a:p>
        </p:txBody>
      </p:sp>
      <p:sp>
        <p:nvSpPr>
          <p:cNvPr id="8" name="TextBox 7"/>
          <p:cNvSpPr txBox="1"/>
          <p:nvPr/>
        </p:nvSpPr>
        <p:spPr>
          <a:xfrm>
            <a:off x="592668" y="2532166"/>
            <a:ext cx="8254999" cy="3170099"/>
          </a:xfrm>
          <a:prstGeom prst="rect">
            <a:avLst/>
          </a:prstGeom>
          <a:noFill/>
        </p:spPr>
        <p:txBody>
          <a:bodyPr wrap="square" rtlCol="0">
            <a:spAutoFit/>
          </a:bodyPr>
          <a:lstStyle/>
          <a:p>
            <a:pPr>
              <a:spcAft>
                <a:spcPts val="2400"/>
              </a:spcAft>
              <a:buClr>
                <a:srgbClr val="0B7798"/>
              </a:buClr>
            </a:pPr>
            <a:r>
              <a:rPr lang="en-AU" sz="2400" b="1" dirty="0" smtClean="0">
                <a:latin typeface="Apple Chancery"/>
                <a:cs typeface="Apple Chancery"/>
              </a:rPr>
              <a:t>‘</a:t>
            </a:r>
            <a:r>
              <a:rPr lang="en-AU" sz="2400" b="1" dirty="0">
                <a:latin typeface="Apple Chancery"/>
                <a:cs typeface="Apple Chancery"/>
              </a:rPr>
              <a:t>It was just one </a:t>
            </a:r>
            <a:r>
              <a:rPr lang="en-AU" sz="2400" b="1" dirty="0" smtClean="0">
                <a:latin typeface="Apple Chancery"/>
                <a:cs typeface="Apple Chancery"/>
              </a:rPr>
              <a:t>mistake’</a:t>
            </a:r>
            <a:r>
              <a:rPr lang="en-AU" sz="2400" b="1" dirty="0" smtClean="0"/>
              <a:t>	</a:t>
            </a:r>
            <a:r>
              <a:rPr lang="en-AU" sz="2400" b="1" dirty="0"/>
              <a:t>	</a:t>
            </a:r>
            <a:r>
              <a:rPr lang="en-AU" sz="2400" b="1" dirty="0">
                <a:solidFill>
                  <a:srgbClr val="3366FF"/>
                </a:solidFill>
                <a:latin typeface="Chalkduster"/>
                <a:cs typeface="Chalkduster"/>
              </a:rPr>
              <a:t>	</a:t>
            </a:r>
            <a:r>
              <a:rPr lang="en-AU" sz="2400" b="1" dirty="0" smtClean="0">
                <a:solidFill>
                  <a:srgbClr val="3366FF"/>
                </a:solidFill>
                <a:latin typeface="Chalkduster"/>
                <a:cs typeface="Chalkduster"/>
              </a:rPr>
              <a:t>‘Nobody’s perfect’ </a:t>
            </a:r>
            <a:r>
              <a:rPr lang="en-AU" b="1" dirty="0" smtClean="0"/>
              <a:t>	</a:t>
            </a:r>
            <a:endParaRPr lang="en-AU" b="1" dirty="0"/>
          </a:p>
          <a:p>
            <a:pPr>
              <a:spcAft>
                <a:spcPts val="2400"/>
              </a:spcAft>
              <a:buClr>
                <a:srgbClr val="0B7798"/>
              </a:buClr>
            </a:pPr>
            <a:r>
              <a:rPr lang="en-AU" sz="2400" b="1" dirty="0" smtClean="0">
                <a:solidFill>
                  <a:srgbClr val="FF0000"/>
                </a:solidFill>
                <a:latin typeface="Chalkduster"/>
                <a:cs typeface="Chalkduster"/>
              </a:rPr>
              <a:t>‘</a:t>
            </a:r>
            <a:r>
              <a:rPr lang="en-AU" sz="2400" b="1" dirty="0">
                <a:solidFill>
                  <a:srgbClr val="FF0000"/>
                </a:solidFill>
                <a:latin typeface="Chalkduster"/>
                <a:cs typeface="Chalkduster"/>
              </a:rPr>
              <a:t>I had no </a:t>
            </a:r>
            <a:r>
              <a:rPr lang="en-AU" sz="2400" b="1" dirty="0" smtClean="0">
                <a:solidFill>
                  <a:srgbClr val="FF0000"/>
                </a:solidFill>
                <a:latin typeface="Chalkduster"/>
                <a:cs typeface="Chalkduster"/>
              </a:rPr>
              <a:t>choice’</a:t>
            </a:r>
            <a:r>
              <a:rPr lang="en-AU" sz="2400" b="1" dirty="0" smtClean="0">
                <a:latin typeface="Chalkduster"/>
                <a:cs typeface="Chalkduster"/>
              </a:rPr>
              <a:t>	</a:t>
            </a:r>
            <a:r>
              <a:rPr lang="en-AU" sz="2400" b="1" dirty="0" smtClean="0"/>
              <a:t>	</a:t>
            </a:r>
            <a:r>
              <a:rPr lang="en-AU" sz="2400" b="1" dirty="0" smtClean="0">
                <a:latin typeface="Edwardian Script ITC"/>
                <a:cs typeface="Edwardian Script ITC"/>
              </a:rPr>
              <a:t>	</a:t>
            </a:r>
            <a:r>
              <a:rPr lang="en-AU" sz="2400" b="1" dirty="0" smtClean="0">
                <a:latin typeface="+mj-lt"/>
                <a:cs typeface="Chalkduster"/>
              </a:rPr>
              <a:t>It’s </a:t>
            </a:r>
            <a:r>
              <a:rPr lang="en-AU" sz="2400" b="1" dirty="0">
                <a:latin typeface="+mj-lt"/>
                <a:cs typeface="Chalkduster"/>
              </a:rPr>
              <a:t>not hurting </a:t>
            </a:r>
            <a:r>
              <a:rPr lang="en-AU" sz="2400" b="1" dirty="0" smtClean="0">
                <a:latin typeface="+mj-lt"/>
                <a:cs typeface="Chalkduster"/>
              </a:rPr>
              <a:t>anyone’ </a:t>
            </a:r>
            <a:endParaRPr lang="en-AU" sz="2400" b="1" dirty="0">
              <a:latin typeface="+mj-lt"/>
              <a:cs typeface="Chalkduster"/>
            </a:endParaRPr>
          </a:p>
          <a:p>
            <a:pPr lvl="0">
              <a:spcAft>
                <a:spcPts val="2400"/>
              </a:spcAft>
            </a:pPr>
            <a:r>
              <a:rPr lang="en-AU" sz="2400" b="1" dirty="0" smtClean="0">
                <a:latin typeface="Curlz MT"/>
                <a:cs typeface="Curlz MT"/>
              </a:rPr>
              <a:t>‘</a:t>
            </a:r>
            <a:r>
              <a:rPr lang="en-AU" sz="2400" b="1" dirty="0">
                <a:latin typeface="Curlz MT"/>
                <a:cs typeface="Curlz MT"/>
              </a:rPr>
              <a:t>It’s a stupid rule </a:t>
            </a:r>
            <a:r>
              <a:rPr lang="en-AU" sz="2400" b="1" dirty="0" smtClean="0">
                <a:latin typeface="Curlz MT"/>
                <a:cs typeface="Curlz MT"/>
              </a:rPr>
              <a:t>anyway’	</a:t>
            </a:r>
            <a:r>
              <a:rPr lang="en-AU" sz="2400" b="1" dirty="0" smtClean="0"/>
              <a:t>	</a:t>
            </a:r>
            <a:r>
              <a:rPr lang="en-AU" sz="2400" b="1" dirty="0"/>
              <a:t>	</a:t>
            </a:r>
            <a:r>
              <a:rPr lang="en-AU" sz="2400" b="1" dirty="0" smtClean="0">
                <a:solidFill>
                  <a:srgbClr val="FF0000"/>
                </a:solidFill>
                <a:latin typeface="Brush Script MT Italic"/>
                <a:cs typeface="Brush Script MT Italic"/>
              </a:rPr>
              <a:t> ‘It not illegal, so no problem’ </a:t>
            </a:r>
            <a:endParaRPr lang="en-AU" sz="2400" b="1" dirty="0">
              <a:solidFill>
                <a:srgbClr val="FF0000"/>
              </a:solidFill>
              <a:latin typeface="Brush Script MT Italic"/>
              <a:cs typeface="Brush Script MT Italic"/>
            </a:endParaRPr>
          </a:p>
          <a:p>
            <a:pPr lvl="0">
              <a:spcAft>
                <a:spcPts val="2400"/>
              </a:spcAft>
            </a:pPr>
            <a:r>
              <a:rPr lang="en-AU" sz="2400" b="1" dirty="0" smtClean="0">
                <a:solidFill>
                  <a:srgbClr val="3366FF"/>
                </a:solidFill>
                <a:latin typeface="Herculanum"/>
                <a:cs typeface="Herculanum"/>
              </a:rPr>
              <a:t>‘</a:t>
            </a:r>
            <a:r>
              <a:rPr lang="en-AU" sz="2400" b="1" dirty="0">
                <a:solidFill>
                  <a:srgbClr val="3366FF"/>
                </a:solidFill>
                <a:latin typeface="Herculanum"/>
                <a:cs typeface="Herculanum"/>
              </a:rPr>
              <a:t>Everybody does </a:t>
            </a:r>
            <a:r>
              <a:rPr lang="en-AU" sz="2400" b="1" dirty="0" smtClean="0">
                <a:solidFill>
                  <a:srgbClr val="3366FF"/>
                </a:solidFill>
                <a:latin typeface="Herculanum"/>
                <a:cs typeface="Herculanum"/>
              </a:rPr>
              <a:t>it’</a:t>
            </a:r>
            <a:r>
              <a:rPr lang="en-AU" sz="2400" b="1" dirty="0" smtClean="0">
                <a:solidFill>
                  <a:srgbClr val="FF0000"/>
                </a:solidFill>
                <a:latin typeface="Herculanum"/>
                <a:cs typeface="Herculanum"/>
              </a:rPr>
              <a:t>	</a:t>
            </a:r>
            <a:r>
              <a:rPr lang="en-AU" sz="2400" b="1" dirty="0" smtClean="0"/>
              <a:t>		</a:t>
            </a:r>
            <a:r>
              <a:rPr lang="en-AU" sz="2400" b="1" dirty="0" smtClean="0">
                <a:solidFill>
                  <a:srgbClr val="660066"/>
                </a:solidFill>
              </a:rPr>
              <a:t>‘</a:t>
            </a:r>
            <a:r>
              <a:rPr lang="en-AU" sz="2400" b="1" dirty="0">
                <a:solidFill>
                  <a:srgbClr val="660066"/>
                </a:solidFill>
              </a:rPr>
              <a:t>If I don’t do it </a:t>
            </a:r>
            <a:r>
              <a:rPr lang="en-AU" sz="2400" b="1" dirty="0" smtClean="0">
                <a:solidFill>
                  <a:srgbClr val="660066"/>
                </a:solidFill>
              </a:rPr>
              <a:t>I’ll </a:t>
            </a:r>
            <a:r>
              <a:rPr lang="en-AU" sz="2400" b="1" dirty="0">
                <a:solidFill>
                  <a:srgbClr val="660066"/>
                </a:solidFill>
              </a:rPr>
              <a:t>miss </a:t>
            </a:r>
            <a:r>
              <a:rPr lang="en-AU" sz="2400" b="1" dirty="0" smtClean="0">
                <a:solidFill>
                  <a:srgbClr val="660066"/>
                </a:solidFill>
              </a:rPr>
              <a:t>out’</a:t>
            </a:r>
            <a:endParaRPr lang="en-AU" sz="2400" b="1" dirty="0">
              <a:solidFill>
                <a:srgbClr val="660066"/>
              </a:solidFill>
            </a:endParaRPr>
          </a:p>
          <a:p>
            <a:pPr lvl="0">
              <a:spcAft>
                <a:spcPts val="2400"/>
              </a:spcAft>
            </a:pPr>
            <a:r>
              <a:rPr lang="en-AU" sz="2400" b="1" dirty="0" smtClean="0">
                <a:solidFill>
                  <a:schemeClr val="accent4"/>
                </a:solidFill>
              </a:rPr>
              <a:t>‘</a:t>
            </a:r>
            <a:r>
              <a:rPr lang="en-AU" sz="2400" b="1" dirty="0">
                <a:solidFill>
                  <a:schemeClr val="accent4"/>
                </a:solidFill>
              </a:rPr>
              <a:t>It’s not my </a:t>
            </a:r>
            <a:r>
              <a:rPr lang="en-AU" sz="2400" b="1" dirty="0" smtClean="0">
                <a:solidFill>
                  <a:schemeClr val="accent4"/>
                </a:solidFill>
              </a:rPr>
              <a:t>fault’</a:t>
            </a:r>
            <a:r>
              <a:rPr lang="en-AU" sz="2400" b="1" dirty="0">
                <a:solidFill>
                  <a:schemeClr val="accent4"/>
                </a:solidFill>
              </a:rPr>
              <a:t>	</a:t>
            </a:r>
            <a:r>
              <a:rPr lang="en-AU" sz="2400" b="1" dirty="0" smtClean="0">
                <a:solidFill>
                  <a:srgbClr val="FF0000"/>
                </a:solidFill>
              </a:rPr>
              <a:t>			</a:t>
            </a:r>
            <a:r>
              <a:rPr lang="en-AU" sz="2400" b="1" dirty="0">
                <a:solidFill>
                  <a:srgbClr val="FF0000"/>
                </a:solidFill>
              </a:rPr>
              <a:t>	</a:t>
            </a:r>
            <a:r>
              <a:rPr lang="en-AU" sz="2400" b="1" dirty="0" smtClean="0">
                <a:solidFill>
                  <a:srgbClr val="008000"/>
                </a:solidFill>
                <a:latin typeface="Curlz MT"/>
                <a:cs typeface="Curlz MT"/>
              </a:rPr>
              <a:t>‘</a:t>
            </a:r>
            <a:r>
              <a:rPr lang="en-AU" sz="2400" b="1" dirty="0">
                <a:solidFill>
                  <a:srgbClr val="008000"/>
                </a:solidFill>
                <a:latin typeface="Curlz MT"/>
                <a:cs typeface="Curlz MT"/>
              </a:rPr>
              <a:t>My </a:t>
            </a:r>
            <a:r>
              <a:rPr lang="en-AU" sz="2400" b="1" dirty="0" smtClean="0">
                <a:solidFill>
                  <a:srgbClr val="008000"/>
                </a:solidFill>
                <a:latin typeface="Curlz MT"/>
                <a:cs typeface="Curlz MT"/>
              </a:rPr>
              <a:t>coach</a:t>
            </a:r>
            <a:r>
              <a:rPr lang="en-AU" sz="2400" b="1" dirty="0">
                <a:solidFill>
                  <a:srgbClr val="008000"/>
                </a:solidFill>
                <a:latin typeface="Curlz MT"/>
                <a:cs typeface="Curlz MT"/>
              </a:rPr>
              <a:t> </a:t>
            </a:r>
            <a:r>
              <a:rPr lang="en-AU" sz="2400" b="1" dirty="0" smtClean="0">
                <a:solidFill>
                  <a:srgbClr val="008000"/>
                </a:solidFill>
                <a:latin typeface="Curlz MT"/>
                <a:cs typeface="Curlz MT"/>
              </a:rPr>
              <a:t>made </a:t>
            </a:r>
            <a:r>
              <a:rPr lang="en-AU" sz="2400" b="1" dirty="0">
                <a:solidFill>
                  <a:srgbClr val="008000"/>
                </a:solidFill>
                <a:latin typeface="Curlz MT"/>
                <a:cs typeface="Curlz MT"/>
              </a:rPr>
              <a:t>me do </a:t>
            </a:r>
            <a:r>
              <a:rPr lang="en-AU" sz="2400" b="1" dirty="0" smtClean="0">
                <a:solidFill>
                  <a:srgbClr val="008000"/>
                </a:solidFill>
                <a:latin typeface="Curlz MT"/>
                <a:cs typeface="Curlz MT"/>
              </a:rPr>
              <a:t>it’ </a:t>
            </a:r>
            <a:endParaRPr lang="en-US" sz="2400" b="1" dirty="0">
              <a:solidFill>
                <a:srgbClr val="008000"/>
              </a:solidFill>
              <a:latin typeface="Curlz MT"/>
              <a:cs typeface="Curlz MT"/>
            </a:endParaRPr>
          </a:p>
        </p:txBody>
      </p:sp>
      <p:sp>
        <p:nvSpPr>
          <p:cNvPr id="5"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27</a:t>
            </a:fld>
            <a:endParaRPr lang="en-US" dirty="0"/>
          </a:p>
        </p:txBody>
      </p:sp>
    </p:spTree>
    <p:extLst>
      <p:ext uri="{BB962C8B-B14F-4D97-AF65-F5344CB8AC3E}">
        <p14:creationId xmlns:p14="http://schemas.microsoft.com/office/powerpoint/2010/main" val="5595207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feguarding_integrity_sport_infographic&amp;framework[2].pdf"/>
          <p:cNvPicPr>
            <a:picLocks noChangeAspect="1"/>
          </p:cNvPicPr>
          <p:nvPr/>
        </p:nvPicPr>
        <p:blipFill rotWithShape="1">
          <a:blip r:embed="rId3">
            <a:extLst>
              <a:ext uri="{28A0092B-C50C-407E-A947-70E740481C1C}">
                <a14:useLocalDpi xmlns:a14="http://schemas.microsoft.com/office/drawing/2010/main" val="0"/>
              </a:ext>
            </a:extLst>
          </a:blip>
          <a:srcRect t="-6007" b="5924"/>
          <a:stretch/>
        </p:blipFill>
        <p:spPr>
          <a:xfrm>
            <a:off x="550338" y="-533520"/>
            <a:ext cx="8265578" cy="7293156"/>
          </a:xfrm>
          <a:prstGeom prst="rect">
            <a:avLst/>
          </a:prstGeom>
        </p:spPr>
      </p:pic>
      <p:sp>
        <p:nvSpPr>
          <p:cNvPr id="3"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28</a:t>
            </a:fld>
            <a:endParaRPr lang="en-US" dirty="0"/>
          </a:p>
        </p:txBody>
      </p:sp>
    </p:spTree>
    <p:extLst>
      <p:ext uri="{BB962C8B-B14F-4D97-AF65-F5344CB8AC3E}">
        <p14:creationId xmlns:p14="http://schemas.microsoft.com/office/powerpoint/2010/main" val="20982446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1868" y="2324316"/>
            <a:ext cx="7965015" cy="1564531"/>
          </a:xfrm>
          <a:prstGeom prst="rect">
            <a:avLst/>
          </a:prstGeom>
          <a:noFill/>
        </p:spPr>
        <p:txBody>
          <a:bodyPr wrap="square" rtlCol="0">
            <a:spAutoFit/>
          </a:bodyPr>
          <a:lstStyle/>
          <a:p>
            <a:pPr algn="ctr">
              <a:lnSpc>
                <a:spcPts val="4800"/>
              </a:lnSpc>
              <a:spcAft>
                <a:spcPts val="1800"/>
              </a:spcAft>
            </a:pPr>
            <a:r>
              <a:rPr lang="en-AU" sz="4400" b="1" cap="all" dirty="0" smtClean="0">
                <a:solidFill>
                  <a:srgbClr val="FF6600"/>
                </a:solidFill>
                <a:effectLst>
                  <a:glow rad="228600">
                    <a:schemeClr val="accent1">
                      <a:satMod val="175000"/>
                      <a:alpha val="40000"/>
                    </a:schemeClr>
                  </a:glow>
                </a:effectLst>
                <a:latin typeface="Franklin Gothic Medium"/>
                <a:cs typeface="Franklin Gothic Medium"/>
              </a:rPr>
              <a:t>‘what to do?’</a:t>
            </a:r>
            <a:r>
              <a:rPr lang="en-AU" sz="4400" b="1" cap="all" dirty="0" smtClean="0">
                <a:solidFill>
                  <a:srgbClr val="FF6600"/>
                </a:solidFill>
                <a:latin typeface="Franklin Gothic Medium"/>
                <a:cs typeface="Franklin Gothic Medium"/>
              </a:rPr>
              <a:t> </a:t>
            </a:r>
          </a:p>
          <a:p>
            <a:pPr algn="ctr">
              <a:lnSpc>
                <a:spcPts val="4800"/>
              </a:lnSpc>
              <a:spcAft>
                <a:spcPts val="1800"/>
              </a:spcAft>
            </a:pPr>
            <a:r>
              <a:rPr lang="en-AU" sz="4400" b="1" cap="all" dirty="0" smtClean="0">
                <a:solidFill>
                  <a:srgbClr val="FF6600"/>
                </a:solidFill>
                <a:effectLst>
                  <a:glow rad="228600">
                    <a:schemeClr val="accent1">
                      <a:satMod val="175000"/>
                      <a:alpha val="40000"/>
                    </a:schemeClr>
                  </a:glow>
                </a:effectLst>
                <a:latin typeface="Franklin Gothic Medium"/>
                <a:cs typeface="Franklin Gothic Medium"/>
              </a:rPr>
              <a:t>ETHICAL DilemMA activities</a:t>
            </a:r>
          </a:p>
        </p:txBody>
      </p:sp>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29</a:t>
            </a:fld>
            <a:endParaRPr lang="en-US" dirty="0"/>
          </a:p>
        </p:txBody>
      </p:sp>
    </p:spTree>
    <p:extLst>
      <p:ext uri="{BB962C8B-B14F-4D97-AF65-F5344CB8AC3E}">
        <p14:creationId xmlns:p14="http://schemas.microsoft.com/office/powerpoint/2010/main" val="15981016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6902" y="328785"/>
            <a:ext cx="7965015" cy="1384995"/>
          </a:xfrm>
          <a:prstGeom prst="rect">
            <a:avLst/>
          </a:prstGeom>
          <a:noFill/>
        </p:spPr>
        <p:txBody>
          <a:bodyPr wrap="square" rtlCol="0">
            <a:spAutoFit/>
          </a:bodyPr>
          <a:lstStyle/>
          <a:p>
            <a:pPr>
              <a:lnSpc>
                <a:spcPts val="4800"/>
              </a:lnSpc>
              <a:spcAft>
                <a:spcPts val="2400"/>
              </a:spcAft>
            </a:pPr>
            <a:r>
              <a:rPr lang="en-AU" sz="2800" cap="all" dirty="0" smtClean="0">
                <a:latin typeface="Franklin Gothic Medium"/>
                <a:cs typeface="Franklin Gothic Medium"/>
              </a:rPr>
              <a:t>TODAY’s WORKSHOP – content &amp; objectives</a:t>
            </a:r>
          </a:p>
          <a:p>
            <a:pPr>
              <a:spcAft>
                <a:spcPts val="600"/>
              </a:spcAft>
            </a:pPr>
            <a:r>
              <a:rPr lang="en-AU" sz="2400" dirty="0" smtClean="0">
                <a:solidFill>
                  <a:srgbClr val="FF6600"/>
                </a:solidFill>
              </a:rPr>
              <a:t> </a:t>
            </a:r>
            <a:endParaRPr lang="en-US" sz="2400" i="1" dirty="0">
              <a:solidFill>
                <a:srgbClr val="FF6600"/>
              </a:solidFill>
            </a:endParaRPr>
          </a:p>
        </p:txBody>
      </p:sp>
      <p:sp>
        <p:nvSpPr>
          <p:cNvPr id="3" name="TextBox 2"/>
          <p:cNvSpPr txBox="1"/>
          <p:nvPr/>
        </p:nvSpPr>
        <p:spPr>
          <a:xfrm>
            <a:off x="1027779" y="1459785"/>
            <a:ext cx="6973221" cy="4939814"/>
          </a:xfrm>
          <a:prstGeom prst="rect">
            <a:avLst/>
          </a:prstGeom>
          <a:noFill/>
        </p:spPr>
        <p:txBody>
          <a:bodyPr wrap="square" rtlCol="0">
            <a:spAutoFit/>
          </a:bodyPr>
          <a:lstStyle/>
          <a:p>
            <a:pPr marL="285750" indent="-285750">
              <a:spcAft>
                <a:spcPts val="600"/>
              </a:spcAft>
              <a:buFont typeface="Arial"/>
              <a:buChar char="•"/>
            </a:pPr>
            <a:r>
              <a:rPr lang="en-US" sz="2800" dirty="0" smtClean="0">
                <a:solidFill>
                  <a:srgbClr val="0B7798"/>
                </a:solidFill>
              </a:rPr>
              <a:t>Discuss current issues &amp; protections in sport.</a:t>
            </a:r>
          </a:p>
          <a:p>
            <a:pPr marL="285750" indent="-285750">
              <a:spcAft>
                <a:spcPts val="600"/>
              </a:spcAft>
              <a:buFont typeface="Arial"/>
              <a:buChar char="•"/>
            </a:pPr>
            <a:r>
              <a:rPr lang="en-US" sz="2800" dirty="0">
                <a:solidFill>
                  <a:srgbClr val="0B7798"/>
                </a:solidFill>
              </a:rPr>
              <a:t>Talk about choices &amp;</a:t>
            </a:r>
            <a:r>
              <a:rPr lang="en-US" sz="2800" dirty="0" smtClean="0">
                <a:solidFill>
                  <a:srgbClr val="0B7798"/>
                </a:solidFill>
              </a:rPr>
              <a:t> consequences.</a:t>
            </a:r>
          </a:p>
          <a:p>
            <a:pPr marL="285750" indent="-285750">
              <a:spcAft>
                <a:spcPts val="600"/>
              </a:spcAft>
              <a:buFont typeface="Arial"/>
              <a:buChar char="•"/>
            </a:pPr>
            <a:r>
              <a:rPr lang="en-US" sz="2800" dirty="0" smtClean="0">
                <a:solidFill>
                  <a:srgbClr val="0B7798"/>
                </a:solidFill>
              </a:rPr>
              <a:t>Debate the meaning and value of sport.</a:t>
            </a:r>
          </a:p>
          <a:p>
            <a:pPr marL="285750" indent="-285750">
              <a:spcAft>
                <a:spcPts val="600"/>
              </a:spcAft>
              <a:buFont typeface="Arial"/>
              <a:buChar char="•"/>
            </a:pPr>
            <a:r>
              <a:rPr lang="en-US" sz="2800" dirty="0" smtClean="0">
                <a:solidFill>
                  <a:srgbClr val="0B7798"/>
                </a:solidFill>
              </a:rPr>
              <a:t>Learn out about integrity </a:t>
            </a:r>
            <a:r>
              <a:rPr lang="en-US" sz="2800" dirty="0">
                <a:solidFill>
                  <a:srgbClr val="0B7798"/>
                </a:solidFill>
              </a:rPr>
              <a:t>&amp;</a:t>
            </a:r>
            <a:r>
              <a:rPr lang="en-US" sz="2800" dirty="0" smtClean="0">
                <a:solidFill>
                  <a:srgbClr val="0B7798"/>
                </a:solidFill>
              </a:rPr>
              <a:t> culture in sport.</a:t>
            </a:r>
          </a:p>
          <a:p>
            <a:pPr marL="285750" indent="-285750">
              <a:spcAft>
                <a:spcPts val="600"/>
              </a:spcAft>
              <a:buFont typeface="Arial"/>
              <a:buChar char="•"/>
            </a:pPr>
            <a:r>
              <a:rPr lang="en-US" sz="2800" dirty="0" smtClean="0">
                <a:solidFill>
                  <a:srgbClr val="0B7798"/>
                </a:solidFill>
              </a:rPr>
              <a:t>Discover ethics and ethical decision making.</a:t>
            </a:r>
          </a:p>
          <a:p>
            <a:pPr marL="285750" indent="-285750">
              <a:spcAft>
                <a:spcPts val="600"/>
              </a:spcAft>
              <a:buFont typeface="Arial"/>
              <a:buChar char="•"/>
            </a:pPr>
            <a:r>
              <a:rPr lang="en-US" sz="2800" dirty="0" smtClean="0">
                <a:solidFill>
                  <a:srgbClr val="0B7798"/>
                </a:solidFill>
              </a:rPr>
              <a:t>Introduce a simple, effective ethical decision making framework.</a:t>
            </a:r>
          </a:p>
          <a:p>
            <a:pPr marL="285750" indent="-285750">
              <a:spcAft>
                <a:spcPts val="600"/>
              </a:spcAft>
              <a:buFont typeface="Arial"/>
              <a:buChar char="•"/>
            </a:pPr>
            <a:r>
              <a:rPr lang="en-US" sz="2800" dirty="0">
                <a:solidFill>
                  <a:srgbClr val="0B7798"/>
                </a:solidFill>
              </a:rPr>
              <a:t>T</a:t>
            </a:r>
            <a:r>
              <a:rPr lang="en-US" sz="2800" dirty="0" smtClean="0">
                <a:solidFill>
                  <a:srgbClr val="0B7798"/>
                </a:solidFill>
              </a:rPr>
              <a:t>ry it out on some tricky dilemmas and make you feel comfortable using it.</a:t>
            </a:r>
          </a:p>
          <a:p>
            <a:pPr marL="285750" indent="-285750">
              <a:spcAft>
                <a:spcPts val="600"/>
              </a:spcAft>
              <a:buFont typeface="Arial"/>
              <a:buChar char="•"/>
            </a:pPr>
            <a:r>
              <a:rPr lang="en-US" sz="2800" dirty="0" smtClean="0">
                <a:solidFill>
                  <a:srgbClr val="0B7798"/>
                </a:solidFill>
              </a:rPr>
              <a:t>Point you to further resources &amp; contacts.</a:t>
            </a:r>
            <a:endParaRPr lang="en-US" sz="2800" dirty="0">
              <a:solidFill>
                <a:srgbClr val="0B7798"/>
              </a:solidFill>
            </a:endParaRPr>
          </a:p>
        </p:txBody>
      </p:sp>
      <p:sp>
        <p:nvSpPr>
          <p:cNvPr id="5"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5401" y="5148791"/>
            <a:ext cx="8282515" cy="1282685"/>
          </a:xfrm>
          <a:prstGeom prst="rect">
            <a:avLst/>
          </a:prstGeom>
          <a:noFill/>
        </p:spPr>
        <p:txBody>
          <a:bodyPr wrap="square" rtlCol="0">
            <a:noAutofit/>
          </a:bodyPr>
          <a:lstStyle/>
          <a:p>
            <a:pPr algn="ctr">
              <a:lnSpc>
                <a:spcPts val="4800"/>
              </a:lnSpc>
              <a:spcAft>
                <a:spcPts val="600"/>
              </a:spcAft>
            </a:pPr>
            <a:r>
              <a:rPr lang="en-AU" sz="2400" b="1" dirty="0"/>
              <a:t>SPORTSMANSHIP OR </a:t>
            </a:r>
            <a:r>
              <a:rPr lang="en-AU" sz="2400" b="1" dirty="0" smtClean="0"/>
              <a:t>GAMESMANSHIP? </a:t>
            </a:r>
          </a:p>
          <a:p>
            <a:pPr algn="ctr"/>
            <a:r>
              <a:rPr lang="en-AU" sz="1200" dirty="0" smtClean="0">
                <a:hlinkClick r:id="rId2"/>
              </a:rPr>
              <a:t>https://www.youtube.com/watch?v=LC-H2wXK4T4</a:t>
            </a:r>
            <a:r>
              <a:rPr lang="en-AU" sz="1200" dirty="0" smtClean="0"/>
              <a:t> (play video 0-2:00)</a:t>
            </a:r>
            <a:endParaRPr lang="en-AU" sz="1200" cap="all" dirty="0" smtClean="0">
              <a:solidFill>
                <a:srgbClr val="0B7798"/>
              </a:solidFill>
              <a:latin typeface="Franklin Gothic Medium"/>
              <a:cs typeface="Franklin Gothic Medium"/>
            </a:endParaRPr>
          </a:p>
        </p:txBody>
      </p:sp>
      <p:pic>
        <p:nvPicPr>
          <p:cNvPr id="2" name="Picture 1" descr="Screen Shot 2014-11-26 at 10.51.20 AM.png"/>
          <p:cNvPicPr>
            <a:picLocks noChangeAspect="1"/>
          </p:cNvPicPr>
          <p:nvPr/>
        </p:nvPicPr>
        <p:blipFill rotWithShape="1">
          <a:blip r:embed="rId3">
            <a:extLst>
              <a:ext uri="{28A0092B-C50C-407E-A947-70E740481C1C}">
                <a14:useLocalDpi xmlns:a14="http://schemas.microsoft.com/office/drawing/2010/main" val="0"/>
              </a:ext>
            </a:extLst>
          </a:blip>
          <a:srcRect t="5644" b="6285"/>
          <a:stretch/>
        </p:blipFill>
        <p:spPr>
          <a:xfrm>
            <a:off x="793154" y="677335"/>
            <a:ext cx="7652350" cy="4212166"/>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30</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55863" y="5586093"/>
            <a:ext cx="6028304" cy="1200328"/>
          </a:xfrm>
          <a:prstGeom prst="rect">
            <a:avLst/>
          </a:prstGeom>
          <a:noFill/>
        </p:spPr>
        <p:txBody>
          <a:bodyPr wrap="square" rtlCol="0">
            <a:spAutoFit/>
          </a:bodyPr>
          <a:lstStyle/>
          <a:p>
            <a:r>
              <a:rPr lang="en-US" sz="2400" b="1" dirty="0" smtClean="0"/>
              <a:t>CHAMPION ATHLETE OR CHAMPION PERSON?</a:t>
            </a:r>
          </a:p>
          <a:p>
            <a:pPr algn="ctr"/>
            <a:endParaRPr lang="en-AU" sz="1200" u="sng" dirty="0" smtClean="0">
              <a:hlinkClick r:id="rId3"/>
            </a:endParaRPr>
          </a:p>
          <a:p>
            <a:pPr algn="ctr"/>
            <a:r>
              <a:rPr lang="en-AU" sz="1200" u="sng" dirty="0" smtClean="0">
                <a:hlinkClick r:id="rId3"/>
              </a:rPr>
              <a:t>http://www.youtube.com/watch?v=4LZK5YbJkYQ</a:t>
            </a:r>
            <a:r>
              <a:rPr lang="en-AU" sz="1200" dirty="0" smtClean="0"/>
              <a:t> </a:t>
            </a:r>
            <a:r>
              <a:rPr lang="en-AU" sz="1200" dirty="0"/>
              <a:t>(play </a:t>
            </a:r>
            <a:r>
              <a:rPr lang="en-AU" sz="1200" dirty="0" smtClean="0"/>
              <a:t>video 0</a:t>
            </a:r>
            <a:r>
              <a:rPr lang="en-AU" sz="1200" dirty="0"/>
              <a:t>-1:38) </a:t>
            </a:r>
            <a:endParaRPr lang="en-US" sz="1200" dirty="0"/>
          </a:p>
          <a:p>
            <a:endParaRPr lang="en-US" sz="2400" b="1" dirty="0"/>
          </a:p>
        </p:txBody>
      </p:sp>
      <p:pic>
        <p:nvPicPr>
          <p:cNvPr id="8" name="Picture 7" descr="Screen Shot 2014-11-04 at 1.04.23 PM.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29397" t="28185" r="12847" b="13112"/>
          <a:stretch/>
        </p:blipFill>
        <p:spPr>
          <a:xfrm>
            <a:off x="773781" y="656167"/>
            <a:ext cx="7459258" cy="4738651"/>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31</a:t>
            </a:fld>
            <a:endParaRPr lang="en-US" dirty="0"/>
          </a:p>
        </p:txBody>
      </p:sp>
    </p:spTree>
    <p:extLst>
      <p:ext uri="{BB962C8B-B14F-4D97-AF65-F5344CB8AC3E}">
        <p14:creationId xmlns:p14="http://schemas.microsoft.com/office/powerpoint/2010/main" val="20795334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Adam-Gilchrist-5.jpg">
            <a:hlinkClick r:id="rId3"/>
          </p:cNvPr>
          <p:cNvPicPr>
            <a:picLocks noChangeAspect="1"/>
          </p:cNvPicPr>
          <p:nvPr/>
        </p:nvPicPr>
        <p:blipFill>
          <a:blip r:embed="rId4"/>
          <a:srcRect/>
          <a:stretch>
            <a:fillRect/>
          </a:stretch>
        </p:blipFill>
        <p:spPr bwMode="auto">
          <a:xfrm>
            <a:off x="742037" y="1259417"/>
            <a:ext cx="2959882" cy="4102744"/>
          </a:xfrm>
          <a:prstGeom prst="rect">
            <a:avLst/>
          </a:prstGeom>
          <a:ln>
            <a:noFill/>
          </a:ln>
          <a:effectLst>
            <a:outerShdw blurRad="292100" dist="139700" dir="2700000" algn="tl" rotWithShape="0">
              <a:srgbClr val="333333">
                <a:alpha val="65000"/>
              </a:srgbClr>
            </a:outerShdw>
          </a:effectLst>
        </p:spPr>
      </p:pic>
      <p:pic>
        <p:nvPicPr>
          <p:cNvPr id="11" name="Picture 12" descr="BroadBats2503_468x306.jpg">
            <a:hlinkClick r:id="rId5"/>
          </p:cNvPr>
          <p:cNvPicPr>
            <a:picLocks noChangeAspect="1"/>
          </p:cNvPicPr>
          <p:nvPr/>
        </p:nvPicPr>
        <p:blipFill>
          <a:blip r:embed="rId6"/>
          <a:srcRect/>
          <a:stretch>
            <a:fillRect/>
          </a:stretch>
        </p:blipFill>
        <p:spPr bwMode="auto">
          <a:xfrm>
            <a:off x="4234214" y="1799458"/>
            <a:ext cx="4412368" cy="319512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101860" y="5349827"/>
            <a:ext cx="8282515" cy="846000"/>
          </a:xfrm>
          <a:prstGeom prst="rect">
            <a:avLst/>
          </a:prstGeom>
          <a:noFill/>
        </p:spPr>
        <p:txBody>
          <a:bodyPr wrap="square" rtlCol="0">
            <a:noAutofit/>
          </a:bodyPr>
          <a:lstStyle/>
          <a:p>
            <a:pPr>
              <a:lnSpc>
                <a:spcPts val="4800"/>
              </a:lnSpc>
              <a:spcAft>
                <a:spcPts val="1200"/>
              </a:spcAft>
            </a:pPr>
            <a:r>
              <a:rPr lang="en-AU" sz="2400" b="1" dirty="0"/>
              <a:t>DUTY TO YOURSELF, YOUR TEAM, OR YOUR SPORT</a:t>
            </a:r>
            <a:r>
              <a:rPr lang="en-AU" sz="2400" b="1" dirty="0" smtClean="0"/>
              <a:t>?</a:t>
            </a:r>
            <a:r>
              <a:rPr lang="en-AU" sz="2400" dirty="0" smtClean="0"/>
              <a:t> </a:t>
            </a:r>
          </a:p>
          <a:p>
            <a:r>
              <a:rPr lang="en-AU" sz="1200" u="sng" dirty="0">
                <a:hlinkClick r:id="rId3"/>
              </a:rPr>
              <a:t>http://www.youtube.com/watch?v=jXYbWIi8u7E</a:t>
            </a:r>
            <a:r>
              <a:rPr lang="en-AU" sz="1200" dirty="0"/>
              <a:t> and </a:t>
            </a:r>
            <a:r>
              <a:rPr lang="en-AU" sz="1200" u="sng" dirty="0">
                <a:hlinkClick r:id="rId5"/>
              </a:rPr>
              <a:t>http://www.youtube.com/watch?v=aHhZb-cBKwc</a:t>
            </a:r>
            <a:r>
              <a:rPr lang="en-AU" sz="1200" dirty="0"/>
              <a:t> </a:t>
            </a:r>
            <a:r>
              <a:rPr lang="en-AU" sz="1200" dirty="0" smtClean="0"/>
              <a:t>(play both videos)</a:t>
            </a:r>
            <a:endParaRPr lang="en-AU" sz="1200" cap="all" dirty="0" smtClean="0">
              <a:solidFill>
                <a:srgbClr val="0B7798"/>
              </a:solidFill>
              <a:latin typeface="Franklin Gothic Medium"/>
              <a:cs typeface="Franklin Gothic Medium"/>
            </a:endParaRPr>
          </a:p>
        </p:txBody>
      </p:sp>
      <p:sp>
        <p:nvSpPr>
          <p:cNvPr id="5"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8608" y="5365931"/>
            <a:ext cx="8084461" cy="830997"/>
          </a:xfrm>
          <a:prstGeom prst="rect">
            <a:avLst/>
          </a:prstGeom>
          <a:noFill/>
        </p:spPr>
        <p:txBody>
          <a:bodyPr wrap="square" rtlCol="0">
            <a:spAutoFit/>
          </a:bodyPr>
          <a:lstStyle/>
          <a:p>
            <a:pPr algn="ctr"/>
            <a:r>
              <a:rPr lang="en-US" sz="2400" b="1" dirty="0" smtClean="0"/>
              <a:t>HELP OR HINDERANCE?</a:t>
            </a:r>
          </a:p>
          <a:p>
            <a:pPr algn="ctr"/>
            <a:endParaRPr lang="en-US" sz="1200" dirty="0" smtClean="0">
              <a:hlinkClick r:id="rId3"/>
            </a:endParaRPr>
          </a:p>
          <a:p>
            <a:pPr algn="ctr"/>
            <a:r>
              <a:rPr lang="en-US" sz="1200" dirty="0" smtClean="0">
                <a:hlinkClick r:id="rId3"/>
              </a:rPr>
              <a:t>http</a:t>
            </a:r>
            <a:r>
              <a:rPr lang="en-US" sz="1200" dirty="0">
                <a:hlinkClick r:id="rId3"/>
              </a:rPr>
              <a:t>://www.youtube.com/watch?v=Sdy3SwwUWDY&amp;sns=em</a:t>
            </a:r>
            <a:r>
              <a:rPr lang="en-AU" sz="1200" dirty="0"/>
              <a:t> </a:t>
            </a:r>
            <a:r>
              <a:rPr lang="en-AU" sz="1200" dirty="0" smtClean="0"/>
              <a:t>(play video 0:00-1:40)</a:t>
            </a:r>
            <a:endParaRPr lang="en-US" sz="1200" b="1" dirty="0"/>
          </a:p>
        </p:txBody>
      </p:sp>
      <p:pic>
        <p:nvPicPr>
          <p:cNvPr id="3" name="Picture 2" descr="young_referee.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2727" t="4655" r="2778" b="19934"/>
          <a:stretch/>
        </p:blipFill>
        <p:spPr>
          <a:xfrm>
            <a:off x="867833" y="825499"/>
            <a:ext cx="7366000" cy="4127501"/>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33</a:t>
            </a:fld>
            <a:endParaRPr lang="en-US" dirty="0"/>
          </a:p>
        </p:txBody>
      </p:sp>
    </p:spTree>
    <p:extLst>
      <p:ext uri="{BB962C8B-B14F-4D97-AF65-F5344CB8AC3E}">
        <p14:creationId xmlns:p14="http://schemas.microsoft.com/office/powerpoint/2010/main" val="30387722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10525" y="5662165"/>
            <a:ext cx="8084461" cy="461665"/>
          </a:xfrm>
          <a:prstGeom prst="rect">
            <a:avLst/>
          </a:prstGeom>
          <a:noFill/>
        </p:spPr>
        <p:txBody>
          <a:bodyPr wrap="square" rtlCol="0">
            <a:spAutoFit/>
          </a:bodyPr>
          <a:lstStyle/>
          <a:p>
            <a:r>
              <a:rPr lang="en-US" sz="2400" b="1" dirty="0" smtClean="0"/>
              <a:t>VOICING YOUR VALUES</a:t>
            </a:r>
            <a:endParaRPr lang="en-US" sz="2400" b="1" dirty="0"/>
          </a:p>
        </p:txBody>
      </p:sp>
      <p:pic>
        <p:nvPicPr>
          <p:cNvPr id="2" name="Picture 1" descr="football_united_1_133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3" y="762000"/>
            <a:ext cx="7007365" cy="4665708"/>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34</a:t>
            </a:fld>
            <a:endParaRPr lang="en-US" dirty="0"/>
          </a:p>
        </p:txBody>
      </p:sp>
    </p:spTree>
    <p:extLst>
      <p:ext uri="{BB962C8B-B14F-4D97-AF65-F5344CB8AC3E}">
        <p14:creationId xmlns:p14="http://schemas.microsoft.com/office/powerpoint/2010/main" val="10029642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42271" y="5505416"/>
            <a:ext cx="8084461" cy="461665"/>
          </a:xfrm>
          <a:prstGeom prst="rect">
            <a:avLst/>
          </a:prstGeom>
          <a:noFill/>
        </p:spPr>
        <p:txBody>
          <a:bodyPr wrap="square" rtlCol="0">
            <a:spAutoFit/>
          </a:bodyPr>
          <a:lstStyle/>
          <a:p>
            <a:r>
              <a:rPr lang="en-US" sz="2400" b="1" dirty="0" smtClean="0"/>
              <a:t>WORDS THAT WOUND</a:t>
            </a:r>
            <a:endParaRPr lang="en-US" sz="2400" b="1" dirty="0"/>
          </a:p>
        </p:txBody>
      </p:sp>
      <p:pic>
        <p:nvPicPr>
          <p:cNvPr id="9" name="Picture 8" descr="sledge 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99" y="751417"/>
            <a:ext cx="7604664" cy="4282010"/>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35</a:t>
            </a:fld>
            <a:endParaRPr lang="en-US" dirty="0"/>
          </a:p>
        </p:txBody>
      </p:sp>
    </p:spTree>
    <p:extLst>
      <p:ext uri="{BB962C8B-B14F-4D97-AF65-F5344CB8AC3E}">
        <p14:creationId xmlns:p14="http://schemas.microsoft.com/office/powerpoint/2010/main" val="30387722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95622" y="5752177"/>
            <a:ext cx="8084461" cy="461665"/>
          </a:xfrm>
          <a:prstGeom prst="rect">
            <a:avLst/>
          </a:prstGeom>
          <a:noFill/>
        </p:spPr>
        <p:txBody>
          <a:bodyPr wrap="square" rtlCol="0">
            <a:spAutoFit/>
          </a:bodyPr>
          <a:lstStyle/>
          <a:p>
            <a:r>
              <a:rPr lang="en-US" sz="2400" b="1" dirty="0"/>
              <a:t>SUPPORTING OR EXPLOITING SPORT</a:t>
            </a:r>
            <a:r>
              <a:rPr lang="en-US" sz="2400" b="1" dirty="0" smtClean="0"/>
              <a:t>?</a:t>
            </a:r>
            <a:endParaRPr lang="en-US" sz="2400" b="1" dirty="0"/>
          </a:p>
        </p:txBody>
      </p:sp>
      <p:pic>
        <p:nvPicPr>
          <p:cNvPr id="3" name="Picture 2" descr="sportmanipu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33" y="626326"/>
            <a:ext cx="7228417" cy="4818944"/>
          </a:xfrm>
          <a:prstGeom prst="rect">
            <a:avLst/>
          </a:prstGeom>
          <a:ln>
            <a:noFill/>
          </a:ln>
          <a:effectLst>
            <a:outerShdw blurRad="292100" dist="139700" dir="2700000" algn="tl" rotWithShape="0">
              <a:srgbClr val="333333">
                <a:alpha val="65000"/>
              </a:srgbClr>
            </a:outerShdw>
          </a:effectLst>
        </p:spPr>
      </p:pic>
      <p:sp>
        <p:nvSpPr>
          <p:cNvPr id="5"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36</a:t>
            </a:fld>
            <a:endParaRPr lang="en-US" dirty="0"/>
          </a:p>
        </p:txBody>
      </p:sp>
    </p:spTree>
    <p:extLst>
      <p:ext uri="{BB962C8B-B14F-4D97-AF65-F5344CB8AC3E}">
        <p14:creationId xmlns:p14="http://schemas.microsoft.com/office/powerpoint/2010/main" val="24873879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25455" y="5764820"/>
            <a:ext cx="8084461" cy="461665"/>
          </a:xfrm>
          <a:prstGeom prst="rect">
            <a:avLst/>
          </a:prstGeom>
          <a:noFill/>
        </p:spPr>
        <p:txBody>
          <a:bodyPr wrap="square" rtlCol="0">
            <a:spAutoFit/>
          </a:bodyPr>
          <a:lstStyle/>
          <a:p>
            <a:r>
              <a:rPr lang="en-US" sz="2400" b="1" dirty="0" smtClean="0"/>
              <a:t>REPORT, HELP OR IGNORE?</a:t>
            </a:r>
            <a:endParaRPr lang="en-US" sz="2400" b="1" dirty="0"/>
          </a:p>
        </p:txBody>
      </p:sp>
      <p:pic>
        <p:nvPicPr>
          <p:cNvPr id="2" name="Picture 1" descr="olympicdru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097"/>
            <a:ext cx="7025510" cy="4679896"/>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37</a:t>
            </a:fld>
            <a:endParaRPr lang="en-US" dirty="0"/>
          </a:p>
        </p:txBody>
      </p:sp>
    </p:spTree>
    <p:extLst>
      <p:ext uri="{BB962C8B-B14F-4D97-AF65-F5344CB8AC3E}">
        <p14:creationId xmlns:p14="http://schemas.microsoft.com/office/powerpoint/2010/main" val="27331598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5686" y="5827590"/>
            <a:ext cx="8084461" cy="615553"/>
          </a:xfrm>
          <a:prstGeom prst="rect">
            <a:avLst/>
          </a:prstGeom>
          <a:noFill/>
        </p:spPr>
        <p:txBody>
          <a:bodyPr wrap="square" rtlCol="0">
            <a:spAutoFit/>
          </a:bodyPr>
          <a:lstStyle/>
          <a:p>
            <a:pPr algn="ctr"/>
            <a:r>
              <a:rPr lang="en-US" sz="2400" b="1" dirty="0" smtClean="0"/>
              <a:t>IF YOU DON’T TAKE IT YOU WON’T MAKE IT</a:t>
            </a:r>
            <a:r>
              <a:rPr lang="en-AU" sz="1000" u="sng" dirty="0" smtClean="0">
                <a:hlinkClick r:id="rId3"/>
              </a:rPr>
              <a:t>www.outsideonline.com</a:t>
            </a:r>
            <a:r>
              <a:rPr lang="en-AU" sz="1000" u="sng" dirty="0">
                <a:hlinkClick r:id="rId3"/>
              </a:rPr>
              <a:t>/outdoor-adventure/the-current/inside-outside/Lance-Armstrong-Yes-I-Feel-Like-I-Won-Those-Races.html</a:t>
            </a:r>
            <a:r>
              <a:rPr lang="en-AU" sz="1000" dirty="0"/>
              <a:t> </a:t>
            </a:r>
            <a:r>
              <a:rPr lang="en-AU" sz="1000" dirty="0" smtClean="0"/>
              <a:t>(play </a:t>
            </a:r>
            <a:r>
              <a:rPr lang="en-AU" sz="1000" dirty="0"/>
              <a:t>video 0:00</a:t>
            </a:r>
            <a:r>
              <a:rPr lang="en-AU" sz="1000" dirty="0" smtClean="0"/>
              <a:t>-2:11)</a:t>
            </a:r>
            <a:endParaRPr lang="en-US" sz="1000" b="1" dirty="0"/>
          </a:p>
        </p:txBody>
      </p:sp>
      <p:pic>
        <p:nvPicPr>
          <p:cNvPr id="3" name="Picture 2" descr="doping man.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250" y="579242"/>
            <a:ext cx="6552450" cy="5070349"/>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38</a:t>
            </a:fld>
            <a:endParaRPr lang="en-US" dirty="0"/>
          </a:p>
        </p:txBody>
      </p:sp>
    </p:spTree>
    <p:extLst>
      <p:ext uri="{BB962C8B-B14F-4D97-AF65-F5344CB8AC3E}">
        <p14:creationId xmlns:p14="http://schemas.microsoft.com/office/powerpoint/2010/main" val="30387722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02518" y="5818923"/>
            <a:ext cx="8084461" cy="461665"/>
          </a:xfrm>
          <a:prstGeom prst="rect">
            <a:avLst/>
          </a:prstGeom>
          <a:noFill/>
        </p:spPr>
        <p:txBody>
          <a:bodyPr wrap="square" rtlCol="0">
            <a:spAutoFit/>
          </a:bodyPr>
          <a:lstStyle/>
          <a:p>
            <a:r>
              <a:rPr lang="en-US" sz="2400" b="1" dirty="0" smtClean="0"/>
              <a:t>NAVIGATING THE PARTY SCENE</a:t>
            </a:r>
            <a:endParaRPr lang="en-US" sz="2400" b="1" dirty="0"/>
          </a:p>
        </p:txBody>
      </p:sp>
      <p:pic>
        <p:nvPicPr>
          <p:cNvPr id="8" name="Picture 7" descr="party dru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41" y="717271"/>
            <a:ext cx="7454242" cy="4796643"/>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56350"/>
            <a:ext cx="2133600" cy="365125"/>
          </a:xfrm>
        </p:spPr>
        <p:txBody>
          <a:bodyPr/>
          <a:lstStyle/>
          <a:p>
            <a:fld id="{0EF1C43E-16AA-2F48-A022-460F94E0C5A7}" type="slidenum">
              <a:rPr lang="en-US" smtClean="0"/>
              <a:pPr/>
              <a:t>39</a:t>
            </a:fld>
            <a:endParaRPr lang="en-US" dirty="0"/>
          </a:p>
        </p:txBody>
      </p:sp>
    </p:spTree>
    <p:extLst>
      <p:ext uri="{BB962C8B-B14F-4D97-AF65-F5344CB8AC3E}">
        <p14:creationId xmlns:p14="http://schemas.microsoft.com/office/powerpoint/2010/main" val="11806825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237341"/>
            <a:ext cx="4836046" cy="277892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500" y="3177497"/>
            <a:ext cx="4115695" cy="314075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501638"/>
            <a:ext cx="3820988" cy="286574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2105" y="237332"/>
            <a:ext cx="2050625" cy="2506319"/>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0EF1C43E-16AA-2F48-A022-460F94E0C5A7}" type="slidenum">
              <a:rPr lang="en-US" smtClean="0"/>
              <a:pPr/>
              <a:t>4</a:t>
            </a:fld>
            <a:endParaRPr lang="en-US" dirty="0"/>
          </a:p>
        </p:txBody>
      </p:sp>
      <p:sp>
        <p:nvSpPr>
          <p:cNvPr id="6" name="TextBox 5"/>
          <p:cNvSpPr txBox="1"/>
          <p:nvPr/>
        </p:nvSpPr>
        <p:spPr>
          <a:xfrm>
            <a:off x="179512" y="3016865"/>
            <a:ext cx="4709988" cy="400110"/>
          </a:xfrm>
          <a:prstGeom prst="rect">
            <a:avLst/>
          </a:prstGeom>
          <a:noFill/>
        </p:spPr>
        <p:txBody>
          <a:bodyPr wrap="square" rtlCol="0">
            <a:spAutoFit/>
          </a:bodyPr>
          <a:lstStyle/>
          <a:p>
            <a:r>
              <a:rPr lang="en-US" sz="1000" dirty="0" smtClean="0"/>
              <a:t>Thomas Hicks, who won the marathon at the 1904 Summer Olympics </a:t>
            </a:r>
            <a:r>
              <a:rPr lang="en-GB" sz="1000" dirty="0"/>
              <a:t>after having received several doses of strychnine sulfate mixed with brandy from his </a:t>
            </a:r>
            <a:r>
              <a:rPr lang="en-GB" sz="1000" dirty="0" smtClean="0"/>
              <a:t>trainers.</a:t>
            </a:r>
            <a:r>
              <a:rPr lang="en-US" sz="1000" dirty="0" smtClean="0"/>
              <a:t> </a:t>
            </a:r>
            <a:endParaRPr lang="en-US" sz="1000" dirty="0"/>
          </a:p>
        </p:txBody>
      </p:sp>
      <p:sp>
        <p:nvSpPr>
          <p:cNvPr id="10" name="Rectangle 9"/>
          <p:cNvSpPr/>
          <p:nvPr/>
        </p:nvSpPr>
        <p:spPr>
          <a:xfrm>
            <a:off x="4815427" y="6329519"/>
            <a:ext cx="3829945" cy="400110"/>
          </a:xfrm>
          <a:prstGeom prst="rect">
            <a:avLst/>
          </a:prstGeom>
        </p:spPr>
        <p:txBody>
          <a:bodyPr wrap="square">
            <a:spAutoFit/>
          </a:bodyPr>
          <a:lstStyle/>
          <a:p>
            <a:r>
              <a:rPr lang="en-GB" sz="1000" dirty="0" smtClean="0"/>
              <a:t>Eight members of the Chicago </a:t>
            </a:r>
            <a:r>
              <a:rPr lang="en-GB" sz="1000" dirty="0"/>
              <a:t>White Sox were allegedly bribed by gamblers to throw the 1919 World </a:t>
            </a:r>
            <a:r>
              <a:rPr lang="en-GB" sz="1000" dirty="0" smtClean="0"/>
              <a:t>Series.</a:t>
            </a:r>
            <a:endParaRPr lang="en-US" sz="1000" dirty="0"/>
          </a:p>
        </p:txBody>
      </p:sp>
      <p:sp>
        <p:nvSpPr>
          <p:cNvPr id="11" name="TextBox 10"/>
          <p:cNvSpPr txBox="1"/>
          <p:nvPr/>
        </p:nvSpPr>
        <p:spPr>
          <a:xfrm>
            <a:off x="475836" y="6383568"/>
            <a:ext cx="3151540" cy="246221"/>
          </a:xfrm>
          <a:prstGeom prst="rect">
            <a:avLst/>
          </a:prstGeom>
          <a:noFill/>
        </p:spPr>
        <p:txBody>
          <a:bodyPr wrap="square" rtlCol="0">
            <a:spAutoFit/>
          </a:bodyPr>
          <a:lstStyle/>
          <a:p>
            <a:r>
              <a:rPr lang="en-US" sz="1000" dirty="0" smtClean="0"/>
              <a:t>Disgraced drug cheat - Canadian sprinter Ben Johnson.</a:t>
            </a:r>
            <a:endParaRPr lang="en-US" sz="1000" dirty="0"/>
          </a:p>
        </p:txBody>
      </p:sp>
      <p:sp>
        <p:nvSpPr>
          <p:cNvPr id="12" name="Rectangle 11"/>
          <p:cNvSpPr/>
          <p:nvPr/>
        </p:nvSpPr>
        <p:spPr>
          <a:xfrm>
            <a:off x="5156245" y="2756797"/>
            <a:ext cx="4030096" cy="400110"/>
          </a:xfrm>
          <a:prstGeom prst="rect">
            <a:avLst/>
          </a:prstGeom>
        </p:spPr>
        <p:txBody>
          <a:bodyPr wrap="square">
            <a:spAutoFit/>
          </a:bodyPr>
          <a:lstStyle/>
          <a:p>
            <a:r>
              <a:rPr lang="en-GB" sz="1000" dirty="0" smtClean="0"/>
              <a:t>Tonya Harding</a:t>
            </a:r>
            <a:r>
              <a:rPr lang="en-GB" sz="1000" dirty="0"/>
              <a:t>, a former U.S. national skating </a:t>
            </a:r>
            <a:r>
              <a:rPr lang="en-GB" sz="1000" dirty="0" smtClean="0"/>
              <a:t>champion who was banned for life following an assault involving fellow skater Nancy Kerrigan.</a:t>
            </a:r>
            <a:endParaRPr lang="en-US" sz="1000" dirty="0"/>
          </a:p>
        </p:txBody>
      </p:sp>
    </p:spTree>
    <p:extLst>
      <p:ext uri="{BB962C8B-B14F-4D97-AF65-F5344CB8AC3E}">
        <p14:creationId xmlns:p14="http://schemas.microsoft.com/office/powerpoint/2010/main" val="29545139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85677" y="5992922"/>
            <a:ext cx="8084461" cy="461665"/>
          </a:xfrm>
          <a:prstGeom prst="rect">
            <a:avLst/>
          </a:prstGeom>
          <a:noFill/>
        </p:spPr>
        <p:txBody>
          <a:bodyPr wrap="square" rtlCol="0">
            <a:spAutoFit/>
          </a:bodyPr>
          <a:lstStyle/>
          <a:p>
            <a:r>
              <a:rPr lang="en-US" sz="2400" b="1" dirty="0" smtClean="0"/>
              <a:t>UNDER PRESSURE</a:t>
            </a:r>
            <a:endParaRPr lang="en-US" sz="2400" b="1" dirty="0"/>
          </a:p>
        </p:txBody>
      </p:sp>
      <p:pic>
        <p:nvPicPr>
          <p:cNvPr id="2" name="Picture 1" descr="pushy-par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52" y="602627"/>
            <a:ext cx="6914119" cy="5159981"/>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35184"/>
            <a:ext cx="2133600" cy="365125"/>
          </a:xfrm>
        </p:spPr>
        <p:txBody>
          <a:bodyPr/>
          <a:lstStyle/>
          <a:p>
            <a:fld id="{0EF1C43E-16AA-2F48-A022-460F94E0C5A7}" type="slidenum">
              <a:rPr lang="en-US" smtClean="0"/>
              <a:pPr/>
              <a:t>40</a:t>
            </a:fld>
            <a:endParaRPr lang="en-US" dirty="0"/>
          </a:p>
        </p:txBody>
      </p:sp>
    </p:spTree>
    <p:extLst>
      <p:ext uri="{BB962C8B-B14F-4D97-AF65-F5344CB8AC3E}">
        <p14:creationId xmlns:p14="http://schemas.microsoft.com/office/powerpoint/2010/main" val="17418253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97428" y="5300332"/>
            <a:ext cx="4312406" cy="830997"/>
          </a:xfrm>
          <a:prstGeom prst="rect">
            <a:avLst/>
          </a:prstGeom>
          <a:noFill/>
        </p:spPr>
        <p:txBody>
          <a:bodyPr wrap="square" rtlCol="0">
            <a:spAutoFit/>
          </a:bodyPr>
          <a:lstStyle/>
          <a:p>
            <a:r>
              <a:rPr lang="en-US" sz="2400" b="1" dirty="0" smtClean="0"/>
              <a:t>WHERE TO DRAW THE LINE?</a:t>
            </a:r>
            <a:endParaRPr lang="en-US" sz="2400" b="1" dirty="0"/>
          </a:p>
          <a:p>
            <a:endParaRPr lang="en-US" sz="2400" b="1" dirty="0"/>
          </a:p>
        </p:txBody>
      </p:sp>
      <p:pic>
        <p:nvPicPr>
          <p:cNvPr id="8" name="Picture 12" descr="2966250.jpg"/>
          <p:cNvPicPr>
            <a:picLocks noChangeAspect="1"/>
          </p:cNvPicPr>
          <p:nvPr/>
        </p:nvPicPr>
        <p:blipFill>
          <a:blip r:embed="rId3"/>
          <a:srcRect/>
          <a:stretch>
            <a:fillRect/>
          </a:stretch>
        </p:blipFill>
        <p:spPr bwMode="auto">
          <a:xfrm>
            <a:off x="4375298" y="1708885"/>
            <a:ext cx="4567616" cy="3109178"/>
          </a:xfrm>
          <a:prstGeom prst="rect">
            <a:avLst/>
          </a:prstGeom>
          <a:ln>
            <a:noFill/>
          </a:ln>
          <a:effectLst>
            <a:outerShdw blurRad="292100" dist="139700" dir="2700000" algn="tl" rotWithShape="0">
              <a:srgbClr val="333333">
                <a:alpha val="65000"/>
              </a:srgbClr>
            </a:outerShdw>
          </a:effectLst>
        </p:spPr>
      </p:pic>
      <p:pic>
        <p:nvPicPr>
          <p:cNvPr id="9" name="Picture 4" descr="epo.jpg"/>
          <p:cNvPicPr>
            <a:picLocks noChangeAspect="1"/>
          </p:cNvPicPr>
          <p:nvPr/>
        </p:nvPicPr>
        <p:blipFill>
          <a:blip r:embed="rId4"/>
          <a:srcRect/>
          <a:stretch>
            <a:fillRect/>
          </a:stretch>
        </p:blipFill>
        <p:spPr bwMode="auto">
          <a:xfrm>
            <a:off x="289675" y="1730051"/>
            <a:ext cx="3867597" cy="3093303"/>
          </a:xfrm>
          <a:prstGeom prst="rect">
            <a:avLst/>
          </a:prstGeom>
          <a:ln>
            <a:noFill/>
          </a:ln>
          <a:effectLst>
            <a:outerShdw blurRad="292100" dist="139700" dir="2700000" algn="tl" rotWithShape="0">
              <a:srgbClr val="333333">
                <a:alpha val="65000"/>
              </a:srgbClr>
            </a:outerShdw>
          </a:effectLst>
        </p:spPr>
      </p:pic>
      <p:sp>
        <p:nvSpPr>
          <p:cNvPr id="5" name="Slide Number Placeholder 1"/>
          <p:cNvSpPr>
            <a:spLocks noGrp="1"/>
          </p:cNvSpPr>
          <p:nvPr>
            <p:ph type="sldNum" sz="quarter" idx="12"/>
          </p:nvPr>
        </p:nvSpPr>
        <p:spPr>
          <a:xfrm>
            <a:off x="6553200" y="6335184"/>
            <a:ext cx="2133600" cy="365125"/>
          </a:xfrm>
        </p:spPr>
        <p:txBody>
          <a:bodyPr/>
          <a:lstStyle/>
          <a:p>
            <a:fld id="{0EF1C43E-16AA-2F48-A022-460F94E0C5A7}" type="slidenum">
              <a:rPr lang="en-US" smtClean="0"/>
              <a:pPr/>
              <a:t>41</a:t>
            </a:fld>
            <a:endParaRPr lang="en-US" dirty="0"/>
          </a:p>
        </p:txBody>
      </p:sp>
    </p:spTree>
    <p:extLst>
      <p:ext uri="{BB962C8B-B14F-4D97-AF65-F5344CB8AC3E}">
        <p14:creationId xmlns:p14="http://schemas.microsoft.com/office/powerpoint/2010/main" val="13622746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53283" y="5626506"/>
            <a:ext cx="8084461" cy="630942"/>
          </a:xfrm>
          <a:prstGeom prst="rect">
            <a:avLst/>
          </a:prstGeom>
          <a:noFill/>
        </p:spPr>
        <p:txBody>
          <a:bodyPr wrap="square" rtlCol="0">
            <a:spAutoFit/>
          </a:bodyPr>
          <a:lstStyle/>
          <a:p>
            <a:r>
              <a:rPr lang="en-US" sz="2400" b="1" dirty="0"/>
              <a:t>THE SLIPPERY SLOPE WITH </a:t>
            </a:r>
            <a:r>
              <a:rPr lang="en-US" sz="2400" b="1" dirty="0" smtClean="0"/>
              <a:t>SUPPLEMENTS</a:t>
            </a:r>
          </a:p>
          <a:p>
            <a:r>
              <a:rPr lang="en-US" sz="1100" dirty="0">
                <a:hlinkClick r:id="rId3"/>
              </a:rPr>
              <a:t>https://www.youtube.com/watch?v=</a:t>
            </a:r>
            <a:r>
              <a:rPr lang="en-US" sz="1100" dirty="0" smtClean="0">
                <a:hlinkClick r:id="rId3"/>
              </a:rPr>
              <a:t>WTN7JX93RsQ</a:t>
            </a:r>
            <a:r>
              <a:rPr lang="en-US" sz="1100" dirty="0" smtClean="0"/>
              <a:t> (play 0:00-00:55)</a:t>
            </a:r>
            <a:endParaRPr lang="en-US" sz="1100" dirty="0"/>
          </a:p>
        </p:txBody>
      </p:sp>
      <p:pic>
        <p:nvPicPr>
          <p:cNvPr id="8" name="Picture 4" descr="boxing-pills-supplements-sports-05102011.jpg"/>
          <p:cNvPicPr>
            <a:picLocks noChangeAspect="1"/>
          </p:cNvPicPr>
          <p:nvPr/>
        </p:nvPicPr>
        <p:blipFill>
          <a:blip r:embed="rId4"/>
          <a:stretch>
            <a:fillRect/>
          </a:stretch>
        </p:blipFill>
        <p:spPr bwMode="auto">
          <a:xfrm>
            <a:off x="1291165" y="508873"/>
            <a:ext cx="6466417" cy="4858367"/>
          </a:xfrm>
          <a:prstGeom prst="rect">
            <a:avLst/>
          </a:prstGeom>
          <a:ln>
            <a:noFill/>
          </a:ln>
          <a:effectLst>
            <a:outerShdw blurRad="292100" dist="139700" dir="2700000" algn="tl" rotWithShape="0">
              <a:srgbClr val="333333">
                <a:alpha val="65000"/>
              </a:srgbClr>
            </a:outerShdw>
          </a:effectLst>
        </p:spPr>
      </p:pic>
      <p:sp>
        <p:nvSpPr>
          <p:cNvPr id="5" name="Slide Number Placeholder 1"/>
          <p:cNvSpPr>
            <a:spLocks noGrp="1"/>
          </p:cNvSpPr>
          <p:nvPr>
            <p:ph type="sldNum" sz="quarter" idx="12"/>
          </p:nvPr>
        </p:nvSpPr>
        <p:spPr>
          <a:xfrm>
            <a:off x="6553200" y="6335184"/>
            <a:ext cx="2133600" cy="365125"/>
          </a:xfrm>
        </p:spPr>
        <p:txBody>
          <a:bodyPr/>
          <a:lstStyle/>
          <a:p>
            <a:fld id="{0EF1C43E-16AA-2F48-A022-460F94E0C5A7}" type="slidenum">
              <a:rPr lang="en-US" smtClean="0"/>
              <a:pPr/>
              <a:t>42</a:t>
            </a:fld>
            <a:endParaRPr lang="en-US" dirty="0"/>
          </a:p>
        </p:txBody>
      </p:sp>
    </p:spTree>
    <p:extLst>
      <p:ext uri="{BB962C8B-B14F-4D97-AF65-F5344CB8AC3E}">
        <p14:creationId xmlns:p14="http://schemas.microsoft.com/office/powerpoint/2010/main" val="33222809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30275" y="5765340"/>
            <a:ext cx="8084461" cy="461665"/>
          </a:xfrm>
          <a:prstGeom prst="rect">
            <a:avLst/>
          </a:prstGeom>
          <a:noFill/>
        </p:spPr>
        <p:txBody>
          <a:bodyPr wrap="square" rtlCol="0">
            <a:spAutoFit/>
          </a:bodyPr>
          <a:lstStyle/>
          <a:p>
            <a:r>
              <a:rPr lang="en-US" sz="2400" b="1" dirty="0" smtClean="0"/>
              <a:t>DEATH OR GLORY?</a:t>
            </a:r>
            <a:endParaRPr lang="en-US" sz="2400" b="1" dirty="0"/>
          </a:p>
        </p:txBody>
      </p:sp>
      <p:pic>
        <p:nvPicPr>
          <p:cNvPr id="8" name="Picture 7" descr="death or glo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604769"/>
            <a:ext cx="6286499" cy="4917162"/>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35184"/>
            <a:ext cx="2133600" cy="365125"/>
          </a:xfrm>
        </p:spPr>
        <p:txBody>
          <a:bodyPr/>
          <a:lstStyle/>
          <a:p>
            <a:fld id="{0EF1C43E-16AA-2F48-A022-460F94E0C5A7}" type="slidenum">
              <a:rPr lang="en-US" smtClean="0"/>
              <a:pPr/>
              <a:t>43</a:t>
            </a:fld>
            <a:endParaRPr lang="en-US" dirty="0"/>
          </a:p>
        </p:txBody>
      </p:sp>
    </p:spTree>
    <p:extLst>
      <p:ext uri="{BB962C8B-B14F-4D97-AF65-F5344CB8AC3E}">
        <p14:creationId xmlns:p14="http://schemas.microsoft.com/office/powerpoint/2010/main" val="228877809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58033" y="5449843"/>
            <a:ext cx="8084461" cy="461665"/>
          </a:xfrm>
          <a:prstGeom prst="rect">
            <a:avLst/>
          </a:prstGeom>
          <a:noFill/>
        </p:spPr>
        <p:txBody>
          <a:bodyPr wrap="square" rtlCol="0">
            <a:spAutoFit/>
          </a:bodyPr>
          <a:lstStyle/>
          <a:p>
            <a:r>
              <a:rPr lang="en-US" sz="2400" b="1" dirty="0" smtClean="0"/>
              <a:t>IT’S NOT BANNED, SO WHAT’S THE ISSUE?</a:t>
            </a:r>
            <a:endParaRPr lang="en-US" sz="2400" b="1" dirty="0"/>
          </a:p>
        </p:txBody>
      </p:sp>
      <p:pic>
        <p:nvPicPr>
          <p:cNvPr id="2" name="Picture 1" descr="right way wrong th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38" y="603250"/>
            <a:ext cx="8133543" cy="4184649"/>
          </a:xfrm>
          <a:prstGeom prst="rect">
            <a:avLst/>
          </a:prstGeom>
          <a:ln>
            <a:noFill/>
          </a:ln>
          <a:effectLst>
            <a:outerShdw blurRad="292100" dist="139700" dir="2700000" algn="tl" rotWithShape="0">
              <a:srgbClr val="333333">
                <a:alpha val="65000"/>
              </a:srgbClr>
            </a:outerShdw>
          </a:effectLst>
        </p:spPr>
      </p:pic>
      <p:sp>
        <p:nvSpPr>
          <p:cNvPr id="4" name="Slide Number Placeholder 1"/>
          <p:cNvSpPr>
            <a:spLocks noGrp="1"/>
          </p:cNvSpPr>
          <p:nvPr>
            <p:ph type="sldNum" sz="quarter" idx="12"/>
          </p:nvPr>
        </p:nvSpPr>
        <p:spPr>
          <a:xfrm>
            <a:off x="6553200" y="6335184"/>
            <a:ext cx="2133600" cy="365125"/>
          </a:xfrm>
        </p:spPr>
        <p:txBody>
          <a:bodyPr/>
          <a:lstStyle/>
          <a:p>
            <a:fld id="{0EF1C43E-16AA-2F48-A022-460F94E0C5A7}" type="slidenum">
              <a:rPr lang="en-US" smtClean="0"/>
              <a:pPr/>
              <a:t>44</a:t>
            </a:fld>
            <a:endParaRPr lang="en-US" dirty="0"/>
          </a:p>
        </p:txBody>
      </p:sp>
    </p:spTree>
    <p:extLst>
      <p:ext uri="{BB962C8B-B14F-4D97-AF65-F5344CB8AC3E}">
        <p14:creationId xmlns:p14="http://schemas.microsoft.com/office/powerpoint/2010/main" val="22887780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400" y="730935"/>
            <a:ext cx="7965015" cy="5216813"/>
          </a:xfrm>
          <a:prstGeom prst="rect">
            <a:avLst/>
          </a:prstGeom>
          <a:noFill/>
        </p:spPr>
        <p:txBody>
          <a:bodyPr wrap="square" rtlCol="0">
            <a:spAutoFit/>
          </a:bodyPr>
          <a:lstStyle/>
          <a:p>
            <a:pPr>
              <a:lnSpc>
                <a:spcPts val="4800"/>
              </a:lnSpc>
              <a:spcAft>
                <a:spcPts val="2400"/>
              </a:spcAft>
            </a:pPr>
            <a:r>
              <a:rPr lang="en-AU" sz="2800" cap="all" dirty="0" smtClean="0">
                <a:solidFill>
                  <a:schemeClr val="accent1">
                    <a:lumMod val="75000"/>
                  </a:schemeClr>
                </a:solidFill>
                <a:latin typeface="Franklin Gothic Medium"/>
                <a:cs typeface="Franklin Gothic Medium"/>
              </a:rPr>
              <a:t>SUMMARY</a:t>
            </a:r>
          </a:p>
          <a:p>
            <a:pPr marL="457200" indent="-457200">
              <a:buFont typeface="Arial"/>
              <a:buChar char="•"/>
            </a:pPr>
            <a:r>
              <a:rPr lang="en-US" sz="2800" dirty="0">
                <a:solidFill>
                  <a:schemeClr val="tx2">
                    <a:lumMod val="60000"/>
                    <a:lumOff val="40000"/>
                  </a:schemeClr>
                </a:solidFill>
              </a:rPr>
              <a:t>What </a:t>
            </a:r>
            <a:r>
              <a:rPr lang="en-US" sz="2800" dirty="0" smtClean="0">
                <a:solidFill>
                  <a:schemeClr val="tx2">
                    <a:lumMod val="60000"/>
                    <a:lumOff val="40000"/>
                  </a:schemeClr>
                </a:solidFill>
              </a:rPr>
              <a:t>are the main things you will take away from today’s workshop?</a:t>
            </a:r>
            <a:endParaRPr lang="en-US" sz="2800" dirty="0">
              <a:solidFill>
                <a:schemeClr val="tx2">
                  <a:lumMod val="60000"/>
                  <a:lumOff val="40000"/>
                </a:schemeClr>
              </a:solidFill>
            </a:endParaRPr>
          </a:p>
          <a:p>
            <a:pPr marL="457200" indent="-457200">
              <a:buFont typeface="Arial"/>
              <a:buChar char="•"/>
            </a:pPr>
            <a:endParaRPr lang="en-US" sz="1400" dirty="0">
              <a:solidFill>
                <a:schemeClr val="tx2">
                  <a:lumMod val="60000"/>
                  <a:lumOff val="40000"/>
                </a:schemeClr>
              </a:solidFill>
            </a:endParaRPr>
          </a:p>
          <a:p>
            <a:pPr marL="457200" indent="-457200">
              <a:buFont typeface="Arial"/>
              <a:buChar char="•"/>
            </a:pPr>
            <a:r>
              <a:rPr lang="en-US" sz="2800" dirty="0">
                <a:solidFill>
                  <a:schemeClr val="tx2">
                    <a:lumMod val="60000"/>
                    <a:lumOff val="40000"/>
                  </a:schemeClr>
                </a:solidFill>
              </a:rPr>
              <a:t>What </a:t>
            </a:r>
            <a:r>
              <a:rPr lang="en-US" sz="2800" dirty="0" smtClean="0">
                <a:solidFill>
                  <a:schemeClr val="tx2">
                    <a:lumMod val="60000"/>
                    <a:lumOff val="40000"/>
                  </a:schemeClr>
                </a:solidFill>
              </a:rPr>
              <a:t>things will you ‘take forward’ and do in your daily/sporting lives</a:t>
            </a:r>
            <a:r>
              <a:rPr lang="en-AU" sz="2800" dirty="0" smtClean="0">
                <a:solidFill>
                  <a:schemeClr val="tx2">
                    <a:lumMod val="60000"/>
                    <a:lumOff val="40000"/>
                  </a:schemeClr>
                </a:solidFill>
              </a:rPr>
              <a:t>?</a:t>
            </a:r>
          </a:p>
          <a:p>
            <a:pPr marL="457200" indent="-457200">
              <a:spcBef>
                <a:spcPts val="1200"/>
              </a:spcBef>
              <a:buFont typeface="Arial"/>
              <a:buChar char="•"/>
            </a:pPr>
            <a:r>
              <a:rPr lang="en-AU" sz="2800" dirty="0">
                <a:solidFill>
                  <a:srgbClr val="558ED5"/>
                </a:solidFill>
              </a:rPr>
              <a:t>A range of resources, links and </a:t>
            </a:r>
            <a:r>
              <a:rPr lang="en-AU" sz="2800" dirty="0" smtClean="0">
                <a:solidFill>
                  <a:srgbClr val="558ED5"/>
                </a:solidFill>
              </a:rPr>
              <a:t>contacts </a:t>
            </a:r>
            <a:r>
              <a:rPr lang="en-AU" sz="2800" dirty="0">
                <a:solidFill>
                  <a:srgbClr val="558ED5"/>
                </a:solidFill>
              </a:rPr>
              <a:t>have been assembled and are provided </a:t>
            </a:r>
            <a:r>
              <a:rPr lang="en-AU" sz="2800" dirty="0" smtClean="0">
                <a:solidFill>
                  <a:srgbClr val="558ED5"/>
                </a:solidFill>
              </a:rPr>
              <a:t>in Appendix 4. </a:t>
            </a:r>
          </a:p>
          <a:p>
            <a:pPr marL="457200" indent="-457200">
              <a:spcBef>
                <a:spcPts val="1200"/>
              </a:spcBef>
              <a:buFont typeface="Arial"/>
              <a:buChar char="•"/>
            </a:pPr>
            <a:r>
              <a:rPr lang="en-AU" sz="2800" dirty="0" smtClean="0">
                <a:solidFill>
                  <a:schemeClr val="tx2">
                    <a:lumMod val="60000"/>
                    <a:lumOff val="40000"/>
                  </a:schemeClr>
                </a:solidFill>
              </a:rPr>
              <a:t>Post workshop survey – please complete.</a:t>
            </a:r>
            <a:endParaRPr lang="en-AU" sz="2800" dirty="0">
              <a:solidFill>
                <a:schemeClr val="tx2">
                  <a:lumMod val="60000"/>
                  <a:lumOff val="40000"/>
                </a:schemeClr>
              </a:solidFill>
            </a:endParaRPr>
          </a:p>
          <a:p>
            <a:pPr lvl="0" algn="r">
              <a:spcBef>
                <a:spcPts val="1800"/>
              </a:spcBef>
              <a:spcAft>
                <a:spcPts val="1800"/>
              </a:spcAft>
            </a:pPr>
            <a:r>
              <a:rPr lang="en-AU" sz="2800" dirty="0" smtClean="0">
                <a:solidFill>
                  <a:schemeClr val="tx2">
                    <a:lumMod val="60000"/>
                    <a:lumOff val="40000"/>
                  </a:schemeClr>
                </a:solidFill>
              </a:rPr>
              <a:t>Thank you . . .</a:t>
            </a:r>
            <a:endParaRPr lang="en-AU" sz="2800" dirty="0">
              <a:solidFill>
                <a:schemeClr val="tx2">
                  <a:lumMod val="60000"/>
                  <a:lumOff val="40000"/>
                </a:schemeClr>
              </a:solidFill>
            </a:endParaRPr>
          </a:p>
        </p:txBody>
      </p:sp>
      <p:sp>
        <p:nvSpPr>
          <p:cNvPr id="3" name="Slide Number Placeholder 1"/>
          <p:cNvSpPr>
            <a:spLocks noGrp="1"/>
          </p:cNvSpPr>
          <p:nvPr>
            <p:ph type="sldNum" sz="quarter" idx="12"/>
          </p:nvPr>
        </p:nvSpPr>
        <p:spPr>
          <a:xfrm>
            <a:off x="6553200" y="6292852"/>
            <a:ext cx="2133600" cy="365125"/>
          </a:xfrm>
        </p:spPr>
        <p:txBody>
          <a:bodyPr/>
          <a:lstStyle/>
          <a:p>
            <a:fld id="{0EF1C43E-16AA-2F48-A022-460F94E0C5A7}" type="slidenum">
              <a:rPr lang="en-US" smtClean="0"/>
              <a:pPr/>
              <a:t>45</a:t>
            </a:fld>
            <a:endParaRPr lang="en-US" dirty="0"/>
          </a:p>
        </p:txBody>
      </p:sp>
    </p:spTree>
    <p:extLst>
      <p:ext uri="{BB962C8B-B14F-4D97-AF65-F5344CB8AC3E}">
        <p14:creationId xmlns:p14="http://schemas.microsoft.com/office/powerpoint/2010/main" val="27607525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Screen Shot 2014-05-16 at 7.48.51 AM.png">
            <a:hlinkClick r:id="rId3"/>
          </p:cNvPr>
          <p:cNvPicPr>
            <a:picLocks noChangeAspect="1"/>
          </p:cNvPicPr>
          <p:nvPr/>
        </p:nvPicPr>
        <p:blipFill rotWithShape="1">
          <a:blip r:embed="rId4"/>
          <a:srcRect l="29601" t="5032" b="12692"/>
          <a:stretch/>
        </p:blipFill>
        <p:spPr bwMode="auto">
          <a:xfrm>
            <a:off x="4316499" y="4233332"/>
            <a:ext cx="3642167" cy="2661101"/>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rotWithShape="1">
          <a:blip r:embed="rId5" cstate="print"/>
          <a:srcRect l="20005" t="13874" r="14829" b="10210"/>
          <a:stretch/>
        </p:blipFill>
        <p:spPr bwMode="auto">
          <a:xfrm rot="20734186">
            <a:off x="234606" y="3771001"/>
            <a:ext cx="3609932" cy="2924971"/>
          </a:xfrm>
          <a:prstGeom prst="rect">
            <a:avLst/>
          </a:prstGeom>
          <a:ln>
            <a:noFill/>
          </a:ln>
          <a:effectLst>
            <a:outerShdw blurRad="292100" dist="139700" dir="2700000" algn="tl" rotWithShape="0">
              <a:srgbClr val="333333">
                <a:alpha val="65000"/>
              </a:srgbClr>
            </a:outerShdw>
          </a:effectLst>
        </p:spPr>
      </p:pic>
      <p:pic>
        <p:nvPicPr>
          <p:cNvPr id="7" name="Picture 6" descr="Screen Shot 2015-03-11 at 8.59.54 PM.p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375" y="134996"/>
            <a:ext cx="5866458" cy="3666537"/>
          </a:xfrm>
          <a:prstGeom prst="rect">
            <a:avLst/>
          </a:prstGeom>
          <a:ln>
            <a:noFill/>
          </a:ln>
          <a:effectLst>
            <a:outerShdw blurRad="292100" dist="139700" dir="2700000" algn="tl" rotWithShape="0">
              <a:srgbClr val="333333">
                <a:alpha val="65000"/>
              </a:srgbClr>
            </a:outerShdw>
          </a:effectLst>
        </p:spPr>
      </p:pic>
      <p:pic>
        <p:nvPicPr>
          <p:cNvPr id="9" name="Content Placeholder 5" descr="paper headline.png"/>
          <p:cNvPicPr>
            <a:picLocks noChangeAspect="1"/>
          </p:cNvPicPr>
          <p:nvPr/>
        </p:nvPicPr>
        <p:blipFill rotWithShape="1">
          <a:blip r:embed="rId8">
            <a:extLst>
              <a:ext uri="{28A0092B-C50C-407E-A947-70E740481C1C}">
                <a14:useLocalDpi xmlns:a14="http://schemas.microsoft.com/office/drawing/2010/main" val="0"/>
              </a:ext>
            </a:extLst>
          </a:blip>
          <a:srcRect l="-374" r="-74650"/>
          <a:stretch/>
        </p:blipFill>
        <p:spPr>
          <a:xfrm rot="784640">
            <a:off x="5726976" y="130252"/>
            <a:ext cx="5919646" cy="463720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0EF1C43E-16AA-2F48-A022-460F94E0C5A7}" type="slidenum">
              <a:rPr lang="en-US" smtClean="0"/>
              <a:pPr/>
              <a:t>5</a:t>
            </a:fld>
            <a:endParaRPr lang="en-US" dirty="0"/>
          </a:p>
        </p:txBody>
      </p:sp>
    </p:spTree>
    <p:extLst>
      <p:ext uri="{BB962C8B-B14F-4D97-AF65-F5344CB8AC3E}">
        <p14:creationId xmlns:p14="http://schemas.microsoft.com/office/powerpoint/2010/main" val="30335275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UT0013"/>
          <p:cNvPicPr>
            <a:picLocks noChangeAspect="1" noChangeArrowheads="1"/>
          </p:cNvPicPr>
          <p:nvPr/>
        </p:nvPicPr>
        <p:blipFill>
          <a:blip r:embed="rId3" cstate="print"/>
          <a:srcRect/>
          <a:stretch>
            <a:fillRect/>
          </a:stretch>
        </p:blipFill>
        <p:spPr bwMode="auto">
          <a:xfrm>
            <a:off x="-6181" y="383347"/>
            <a:ext cx="4406373" cy="3074381"/>
          </a:xfrm>
          <a:prstGeom prst="rect">
            <a:avLst/>
          </a:prstGeom>
          <a:ln>
            <a:noFill/>
          </a:ln>
          <a:effectLst>
            <a:outerShdw blurRad="292100" dist="139700" dir="2700000" algn="tl" rotWithShape="0">
              <a:srgbClr val="333333">
                <a:alpha val="65000"/>
              </a:srgbClr>
            </a:outerShdw>
          </a:effectLst>
        </p:spPr>
      </p:pic>
      <p:pic>
        <p:nvPicPr>
          <p:cNvPr id="58371" name="Picture 3" descr="~AUT0015"/>
          <p:cNvPicPr>
            <a:picLocks noChangeAspect="1" noChangeArrowheads="1"/>
          </p:cNvPicPr>
          <p:nvPr/>
        </p:nvPicPr>
        <p:blipFill>
          <a:blip r:embed="rId4" cstate="print"/>
          <a:srcRect/>
          <a:stretch>
            <a:fillRect/>
          </a:stretch>
        </p:blipFill>
        <p:spPr bwMode="auto">
          <a:xfrm>
            <a:off x="2112339" y="1993527"/>
            <a:ext cx="2736850" cy="3140075"/>
          </a:xfrm>
          <a:prstGeom prst="rect">
            <a:avLst/>
          </a:prstGeom>
          <a:ln>
            <a:noFill/>
          </a:ln>
          <a:effectLst>
            <a:outerShdw blurRad="292100" dist="139700" dir="2700000" algn="tl" rotWithShape="0">
              <a:srgbClr val="333333">
                <a:alpha val="65000"/>
              </a:srgbClr>
            </a:outerShdw>
          </a:effectLst>
        </p:spPr>
      </p:pic>
      <p:pic>
        <p:nvPicPr>
          <p:cNvPr id="8" name="Content Placeholder 3" descr="sm_kit.gif"/>
          <p:cNvPicPr>
            <a:picLocks noChangeAspect="1"/>
          </p:cNvPicPr>
          <p:nvPr/>
        </p:nvPicPr>
        <p:blipFill>
          <a:blip r:embed="rId5" cstate="print"/>
          <a:srcRect/>
          <a:stretch>
            <a:fillRect/>
          </a:stretch>
        </p:blipFill>
        <p:spPr bwMode="auto">
          <a:xfrm rot="21000000">
            <a:off x="385522" y="4098481"/>
            <a:ext cx="1652918" cy="2359209"/>
          </a:xfrm>
          <a:prstGeom prst="rect">
            <a:avLst/>
          </a:prstGeom>
          <a:ln>
            <a:noFill/>
          </a:ln>
          <a:effectLst>
            <a:outerShdw blurRad="292100" dist="139700" dir="2700000" algn="tl" rotWithShape="0">
              <a:srgbClr val="333333">
                <a:alpha val="65000"/>
              </a:srgbClr>
            </a:outerShdw>
          </a:effectLst>
        </p:spPr>
      </p:pic>
      <p:pic>
        <p:nvPicPr>
          <p:cNvPr id="2" name="Picture 1" descr="yelli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1703" y="761999"/>
            <a:ext cx="4592297" cy="2583167"/>
          </a:xfrm>
          <a:prstGeom prst="rect">
            <a:avLst/>
          </a:prstGeom>
          <a:ln>
            <a:noFill/>
          </a:ln>
          <a:effectLst>
            <a:outerShdw blurRad="292100" dist="139700" dir="2700000" algn="tl" rotWithShape="0">
              <a:srgbClr val="333333">
                <a:alpha val="65000"/>
              </a:srgbClr>
            </a:outerShdw>
          </a:effectLst>
        </p:spPr>
      </p:pic>
      <p:pic>
        <p:nvPicPr>
          <p:cNvPr id="58373" name="Picture 5" descr="~AUT0007"/>
          <p:cNvPicPr>
            <a:picLocks noChangeAspect="1" noChangeArrowheads="1"/>
          </p:cNvPicPr>
          <p:nvPr/>
        </p:nvPicPr>
        <p:blipFill rotWithShape="1">
          <a:blip r:embed="rId7" cstate="print"/>
          <a:srcRect r="7229"/>
          <a:stretch/>
        </p:blipFill>
        <p:spPr bwMode="auto">
          <a:xfrm>
            <a:off x="3498849" y="4304392"/>
            <a:ext cx="5486400" cy="27305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0EF1C43E-16AA-2F48-A022-460F94E0C5A7}" type="slidenum">
              <a:rPr lang="en-US" smtClean="0"/>
              <a:pPr/>
              <a:t>6</a:t>
            </a:fld>
            <a:endParaRPr lang="en-US" dirty="0"/>
          </a:p>
        </p:txBody>
      </p:sp>
    </p:spTree>
    <p:extLst>
      <p:ext uri="{BB962C8B-B14F-4D97-AF65-F5344CB8AC3E}">
        <p14:creationId xmlns:p14="http://schemas.microsoft.com/office/powerpoint/2010/main" val="42579945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 1 pages_drugs_and_sport.jpg"/>
          <p:cNvPicPr>
            <a:picLocks noChangeAspect="1"/>
          </p:cNvPicPr>
          <p:nvPr/>
        </p:nvPicPr>
        <p:blipFill>
          <a:blip r:embed="rId3"/>
          <a:srcRect l="14317" t="3968" r="21028" b="4669"/>
          <a:stretch>
            <a:fillRect/>
          </a:stretch>
        </p:blipFill>
        <p:spPr bwMode="auto">
          <a:xfrm>
            <a:off x="5803405" y="0"/>
            <a:ext cx="3340595" cy="3176883"/>
          </a:xfrm>
          <a:prstGeom prst="rect">
            <a:avLst/>
          </a:prstGeom>
          <a:ln>
            <a:noFill/>
          </a:ln>
          <a:effectLst>
            <a:outerShdw blurRad="292100" dist="139700" dir="2700000" algn="tl" rotWithShape="0">
              <a:srgbClr val="333333">
                <a:alpha val="65000"/>
              </a:srgbClr>
            </a:outerShdw>
          </a:effectLst>
        </p:spPr>
      </p:pic>
      <p:pic>
        <p:nvPicPr>
          <p:cNvPr id="3" name="Picture 2" descr="achieve_in_sport_scorebo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5" y="0"/>
            <a:ext cx="3810000" cy="26035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0EF1C43E-16AA-2F48-A022-460F94E0C5A7}" type="slidenum">
              <a:rPr lang="en-US" smtClean="0"/>
              <a:pPr/>
              <a:t>7</a:t>
            </a:fld>
            <a:endParaRPr lang="en-US" dirty="0"/>
          </a:p>
        </p:txBody>
      </p:sp>
      <p:pic>
        <p:nvPicPr>
          <p:cNvPr id="9" name="Picture 8" descr="ice figh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5" y="2688159"/>
            <a:ext cx="6251409" cy="3520024"/>
          </a:xfrm>
          <a:prstGeom prst="rect">
            <a:avLst/>
          </a:prstGeom>
          <a:ln>
            <a:noFill/>
          </a:ln>
          <a:effectLst>
            <a:outerShdw blurRad="292100" dist="139700" dir="2700000" algn="tl" rotWithShape="0">
              <a:srgbClr val="333333">
                <a:alpha val="65000"/>
              </a:srgbClr>
            </a:outerShdw>
          </a:effectLst>
        </p:spPr>
      </p:pic>
      <p:pic>
        <p:nvPicPr>
          <p:cNvPr id="8" name="Picture 7" descr="party drug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1085" y="3721561"/>
            <a:ext cx="3640666" cy="2342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05603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plement sta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167" y="2361299"/>
            <a:ext cx="7552447" cy="4539033"/>
          </a:xfrm>
          <a:prstGeom prst="rect">
            <a:avLst/>
          </a:prstGeom>
          <a:ln>
            <a:noFill/>
          </a:ln>
          <a:effectLst>
            <a:outerShdw blurRad="292100" dist="139700" dir="2700000" algn="tl" rotWithShape="0">
              <a:srgbClr val="333333">
                <a:alpha val="65000"/>
              </a:srgbClr>
            </a:outerShdw>
          </a:effectLst>
        </p:spPr>
      </p:pic>
      <p:pic>
        <p:nvPicPr>
          <p:cNvPr id="7" name="Picture 6" descr="ASADA supplements warn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69" y="190503"/>
            <a:ext cx="4961759" cy="2328334"/>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0EF1C43E-16AA-2F48-A022-460F94E0C5A7}" type="slidenum">
              <a:rPr lang="en-US" smtClean="0"/>
              <a:pPr/>
              <a:t>8</a:t>
            </a:fld>
            <a:endParaRPr lang="en-US" dirty="0"/>
          </a:p>
        </p:txBody>
      </p:sp>
    </p:spTree>
    <p:extLst>
      <p:ext uri="{BB962C8B-B14F-4D97-AF65-F5344CB8AC3E}">
        <p14:creationId xmlns:p14="http://schemas.microsoft.com/office/powerpoint/2010/main" val="34818730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DA Code 2015 imag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17" y="442482"/>
            <a:ext cx="3830657" cy="256741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rot="977395">
            <a:off x="5551049" y="139281"/>
            <a:ext cx="2821564" cy="3925654"/>
          </a:xfrm>
          <a:prstGeom prst="rect">
            <a:avLst/>
          </a:prstGeom>
          <a:ln>
            <a:noFill/>
          </a:ln>
          <a:effectLst>
            <a:outerShdw blurRad="292100" dist="139700" dir="2700000" algn="tl" rotWithShape="0">
              <a:srgbClr val="333333">
                <a:alpha val="65000"/>
              </a:srgbClr>
            </a:outerShdw>
          </a:effectLst>
        </p:spPr>
      </p:pic>
      <p:pic>
        <p:nvPicPr>
          <p:cNvPr id="8" name="Picture 7" descr="online co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975" y="3926408"/>
            <a:ext cx="3997532" cy="2246613"/>
          </a:xfrm>
          <a:prstGeom prst="rect">
            <a:avLst/>
          </a:prstGeom>
          <a:ln>
            <a:noFill/>
          </a:ln>
          <a:effectLst>
            <a:outerShdw blurRad="292100" dist="139700" dir="2700000" algn="tl" rotWithShape="0">
              <a:srgbClr val="333333">
                <a:alpha val="65000"/>
              </a:srgbClr>
            </a:outerShdw>
          </a:effectLst>
        </p:spPr>
      </p:pic>
      <p:pic>
        <p:nvPicPr>
          <p:cNvPr id="3" name="Picture 2" descr="CodeOfConduc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3779" y="3009900"/>
            <a:ext cx="2622766" cy="3711575"/>
          </a:xfrm>
          <a:prstGeom prst="rect">
            <a:avLst/>
          </a:prstGeom>
          <a:ln>
            <a:noFill/>
          </a:ln>
          <a:effectLst>
            <a:outerShdw blurRad="292100" dist="139700" dir="2700000" algn="tl" rotWithShape="0">
              <a:srgbClr val="333333">
                <a:alpha val="65000"/>
              </a:srgbClr>
            </a:outerShdw>
          </a:effectLst>
        </p:spPr>
      </p:pic>
      <p:sp>
        <p:nvSpPr>
          <p:cNvPr id="10" name="Slide Number Placeholder 2"/>
          <p:cNvSpPr>
            <a:spLocks noGrp="1"/>
          </p:cNvSpPr>
          <p:nvPr>
            <p:ph type="sldNum" sz="quarter" idx="12"/>
          </p:nvPr>
        </p:nvSpPr>
        <p:spPr>
          <a:xfrm>
            <a:off x="6553200" y="6356350"/>
            <a:ext cx="2133600" cy="365125"/>
          </a:xfrm>
        </p:spPr>
        <p:txBody>
          <a:bodyPr/>
          <a:lstStyle/>
          <a:p>
            <a:fld id="{0EF1C43E-16AA-2F48-A022-460F94E0C5A7}" type="slidenum">
              <a:rPr lang="en-US" smtClean="0"/>
              <a:pPr/>
              <a:t>9</a:t>
            </a:fld>
            <a:endParaRPr lang="en-US" dirty="0"/>
          </a:p>
        </p:txBody>
      </p:sp>
    </p:spTree>
    <p:extLst>
      <p:ext uri="{BB962C8B-B14F-4D97-AF65-F5344CB8AC3E}">
        <p14:creationId xmlns:p14="http://schemas.microsoft.com/office/powerpoint/2010/main" val="3036581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16430</TotalTime>
  <Words>4556</Words>
  <Application>Microsoft Macintosh PowerPoint</Application>
  <PresentationFormat>On-screen Show (4:3)</PresentationFormat>
  <Paragraphs>381</Paragraphs>
  <Slides>45</Slides>
  <Notes>39</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Leap Frog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Katrina Warnecke</dc:creator>
  <cp:lastModifiedBy>Peter Downs</cp:lastModifiedBy>
  <cp:revision>264</cp:revision>
  <cp:lastPrinted>2015-07-27T13:12:04Z</cp:lastPrinted>
  <dcterms:created xsi:type="dcterms:W3CDTF">2014-06-05T04:48:55Z</dcterms:created>
  <dcterms:modified xsi:type="dcterms:W3CDTF">2016-12-08T00:29:11Z</dcterms:modified>
</cp:coreProperties>
</file>